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2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6" r:id="rId4"/>
    <p:sldId id="257" r:id="rId5"/>
    <p:sldId id="259" r:id="rId6"/>
    <p:sldId id="260" r:id="rId7"/>
    <p:sldId id="261" r:id="rId8"/>
    <p:sldId id="262" r:id="rId9"/>
    <p:sldId id="267" r:id="rId10"/>
    <p:sldId id="271" r:id="rId11"/>
    <p:sldId id="268" r:id="rId12"/>
    <p:sldId id="269" r:id="rId13"/>
    <p:sldId id="270" r:id="rId14"/>
    <p:sldId id="288" r:id="rId15"/>
    <p:sldId id="272" r:id="rId16"/>
    <p:sldId id="289" r:id="rId17"/>
    <p:sldId id="274" r:id="rId18"/>
    <p:sldId id="275" r:id="rId19"/>
    <p:sldId id="287" r:id="rId20"/>
    <p:sldId id="290" r:id="rId21"/>
    <p:sldId id="286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9" r:id="rId37"/>
    <p:sldId id="300" r:id="rId38"/>
    <p:sldId id="301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7" Type="http://schemas.openxmlformats.org/officeDocument/2006/relationships/slide" Target="slides/slide5.xml"/><Relationship Id="rId36" Type="http://schemas.openxmlformats.org/officeDocument/2006/relationships/slide" Target="slides/slide34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47" Type="http://schemas.openxmlformats.org/officeDocument/2006/relationships/tableStyles" Target="tableStyles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viewProps" Target="viewProps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42" Type="http://schemas.openxmlformats.org/officeDocument/2006/relationships/handoutMaster" Target="handoutMasters/handoutMaster1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4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1211-D909-3941-B81D-09B142445207}" type="datetimeFigureOut">
              <a:rPr lang="en-US" smtClean="0"/>
              <a:t>12/9/10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6E31A-F96A-B548-999C-541F3CB9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0BCE0-30CE-AE44-9C1B-6E3273435899}" type="datetimeFigureOut">
              <a:rPr lang="en-US" smtClean="0"/>
              <a:t>12/9/10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807E-3B5B-C04E-AA5A-B797C07FCE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98% of concentrated orange juice in US is from central Florida region.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75</a:t>
            </a:r>
            <a:r>
              <a:rPr lang="en-US" baseline="0" dirty="0" smtClean="0"/>
              <a:t> pounds of oranges per person per year in 2000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6807E-3B5B-C04E-AA5A-B797C07FCE1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2C479-31BF-0844-96A5-1690C0D2E1B0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8FA91-9240-8A4D-A123-B6A316997664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5A6C4-AB2B-1C43-8E8E-113BF696E9F5}" type="slidenum">
              <a:rPr lang="en-US"/>
              <a:pPr/>
              <a:t>4</a:t>
            </a:fld>
            <a:endParaRPr lang="en-US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07337-60B3-6B49-B9A4-8E12B040E2C8}" type="slidenum">
              <a:rPr lang="en-US"/>
              <a:pPr/>
              <a:t>6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Both a prediction and a bet are based on one’s information. What we really care about is the information. We want mechanisms that help us get the information.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Vinay</a:t>
            </a:r>
            <a:r>
              <a:rPr lang="en-US" dirty="0" smtClean="0"/>
              <a:t> </a:t>
            </a:r>
            <a:r>
              <a:rPr lang="en-US" dirty="0" err="1" smtClean="0"/>
              <a:t>Deolalikar’s</a:t>
            </a:r>
            <a:r>
              <a:rPr lang="en-US" dirty="0" smtClean="0"/>
              <a:t> proof</a:t>
            </a:r>
          </a:p>
          <a:p>
            <a:r>
              <a:rPr lang="en-US" dirty="0" smtClean="0"/>
              <a:t>Scott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Arronson’s</a:t>
            </a:r>
            <a:r>
              <a:rPr lang="en-US" baseline="0" dirty="0" smtClean="0"/>
              <a:t> bet on it.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31334-4CEA-B546-B438-A877351BF445}" type="slidenum">
              <a:rPr lang="en-US"/>
              <a:pPr/>
              <a:t>7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EFCE4-DAF6-5949-8F8A-89D2C2867139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itchFamily="2" charset="-122"/>
                <a:cs typeface="SimSun" pitchFamily="2" charset="-122"/>
              </a:rPr>
              <a:t>New England Patriots v.s. Philadelphia Eagles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88DD0-17B0-7D41-A6E6-34FB530B9015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8AFD5-FE6A-E745-8055-B0C54853433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3B981-23F5-0A4D-9CEA-47C320D67B81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85540-E96F-604C-B81A-A67420B54DD8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800000"/>
                </a:solidFill>
                <a:latin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429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NIPS Workshop 2010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EFE9B7E-8892-B944-A04C-B05BF31B7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429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NIPS Workshop 2010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6615083-EECA-084F-83DE-04A1B4091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NIPS Workshop 2010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12/10/10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9E1C-2501-154D-9B10-0C03C78AD1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u="none" kern="1200">
          <a:solidFill>
            <a:srgbClr val="800000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NIPS Workshop 2010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6" Type="http://schemas.openxmlformats.org/officeDocument/2006/relationships/image" Target="../media/image20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7" Type="http://schemas.openxmlformats.org/officeDocument/2006/relationships/image" Target="../media/image32.pd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df"/><Relationship Id="rId6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7" Type="http://schemas.openxmlformats.org/officeDocument/2006/relationships/image" Target="../media/image32.pd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df"/><Relationship Id="rId6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7" Type="http://schemas.openxmlformats.org/officeDocument/2006/relationships/image" Target="../media/image32.pd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df"/><Relationship Id="rId6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7" Type="http://schemas.openxmlformats.org/officeDocument/2006/relationships/image" Target="../media/image32.pd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df"/><Relationship Id="rId6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7" Type="http://schemas.openxmlformats.org/officeDocument/2006/relationships/image" Target="../media/image32.pd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df"/><Relationship Id="rId6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7" Type="http://schemas.openxmlformats.org/officeDocument/2006/relationships/image" Target="../media/image32.pd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df"/><Relationship Id="rId6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5" Type="http://schemas.openxmlformats.org/officeDocument/2006/relationships/image" Target="../media/image8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30"/>
            <a:ext cx="7772400" cy="1470025"/>
          </a:xfrm>
        </p:spPr>
        <p:txBody>
          <a:bodyPr/>
          <a:lstStyle/>
          <a:p>
            <a:r>
              <a:rPr lang="en-US" dirty="0" smtClean="0"/>
              <a:t>Markets As a Forecasting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947" y="3585789"/>
            <a:ext cx="7360262" cy="28864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Yiling Chen</a:t>
            </a:r>
          </a:p>
          <a:p>
            <a:endParaRPr lang="en-US" sz="1730" dirty="0" smtClean="0"/>
          </a:p>
          <a:p>
            <a:r>
              <a:rPr lang="en-US" dirty="0" smtClean="0"/>
              <a:t>School of Engineering and Applied Sciences</a:t>
            </a:r>
          </a:p>
          <a:p>
            <a:r>
              <a:rPr lang="en-US" dirty="0" smtClean="0"/>
              <a:t>Harvard University</a:t>
            </a:r>
          </a:p>
          <a:p>
            <a:endParaRPr lang="en-US" dirty="0" smtClean="0"/>
          </a:p>
          <a:p>
            <a:r>
              <a:rPr lang="en-US" sz="2595" dirty="0" smtClean="0"/>
              <a:t>Based on work with Lance </a:t>
            </a:r>
            <a:r>
              <a:rPr lang="en-US" sz="2595" dirty="0" err="1" smtClean="0"/>
              <a:t>Fortnow</a:t>
            </a:r>
            <a:r>
              <a:rPr lang="en-US" sz="2595" dirty="0" smtClean="0"/>
              <a:t>, </a:t>
            </a:r>
            <a:r>
              <a:rPr lang="en-US" sz="2595" dirty="0" err="1" smtClean="0"/>
              <a:t>Sharad</a:t>
            </a:r>
            <a:r>
              <a:rPr lang="en-US" sz="2595" dirty="0" smtClean="0"/>
              <a:t> </a:t>
            </a:r>
            <a:r>
              <a:rPr lang="en-US" sz="2595" dirty="0" err="1" smtClean="0"/>
              <a:t>Goel</a:t>
            </a:r>
            <a:r>
              <a:rPr lang="en-US" sz="2595" dirty="0" smtClean="0"/>
              <a:t>, Nicolas Lambert, David </a:t>
            </a:r>
            <a:r>
              <a:rPr lang="en-US" sz="2595" dirty="0" err="1" smtClean="0"/>
              <a:t>Pennock</a:t>
            </a:r>
            <a:r>
              <a:rPr lang="en-US" sz="2595" dirty="0" smtClean="0"/>
              <a:t>, and </a:t>
            </a:r>
            <a:r>
              <a:rPr lang="en-US" sz="2595" dirty="0" err="1" smtClean="0"/>
              <a:t>Jenn</a:t>
            </a:r>
            <a:r>
              <a:rPr lang="en-US" sz="2595" dirty="0" smtClean="0"/>
              <a:t> </a:t>
            </a:r>
            <a:r>
              <a:rPr lang="en-US" sz="2595" dirty="0" err="1" smtClean="0"/>
              <a:t>Wortman</a:t>
            </a:r>
            <a:r>
              <a:rPr lang="en-US" sz="2595" dirty="0" smtClean="0"/>
              <a:t> Vaughan.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Markets? – Get Information</a:t>
            </a:r>
            <a:endParaRPr lang="en-US" sz="3200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5112"/>
            <a:ext cx="8458200" cy="4830763"/>
          </a:xfrm>
        </p:spPr>
        <p:txBody>
          <a:bodyPr/>
          <a:lstStyle/>
          <a:p>
            <a:r>
              <a:rPr lang="en-US" sz="2800" dirty="0" smtClean="0"/>
              <a:t>Speculation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>
                <a:sym typeface="Wingdings"/>
              </a:rPr>
              <a:t> price discovery</a:t>
            </a:r>
          </a:p>
          <a:p>
            <a:pPr>
              <a:buNone/>
            </a:pPr>
            <a:r>
              <a:rPr lang="en-US" sz="2800" dirty="0" smtClean="0">
                <a:sym typeface="Wingdings"/>
              </a:rPr>
              <a:t>	</a:t>
            </a:r>
            <a:r>
              <a:rPr lang="en-US" sz="2800" dirty="0" smtClean="0"/>
              <a:t>price </a:t>
            </a:r>
            <a:r>
              <a:rPr lang="en-US" sz="2800" dirty="0" err="1">
                <a:sym typeface="Symbol" charset="2"/>
              </a:rPr>
              <a:t></a:t>
            </a:r>
            <a:r>
              <a:rPr lang="en-US" sz="2800" dirty="0"/>
              <a:t> expectation of </a:t>
            </a:r>
            <a:r>
              <a:rPr lang="en-US" sz="2800" dirty="0" err="1"/>
              <a:t>r.v</a:t>
            </a:r>
            <a:r>
              <a:rPr lang="en-US" sz="2800" dirty="0"/>
              <a:t>. | all information</a:t>
            </a:r>
          </a:p>
          <a:p>
            <a:pPr>
              <a:buFont typeface="Wingdings" charset="2"/>
              <a:buNone/>
            </a:pPr>
            <a:r>
              <a:rPr lang="en-US" sz="2000" dirty="0" smtClean="0"/>
              <a:t>	</a:t>
            </a:r>
          </a:p>
          <a:p>
            <a:endParaRPr lang="en-US" dirty="0"/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Value of Contract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486400" y="3352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Payoff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7162800" y="31242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Event Outcome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1143000" y="4419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$P( Patriots win )</a:t>
            </a:r>
          </a:p>
        </p:txBody>
      </p:sp>
      <p:sp>
        <p:nvSpPr>
          <p:cNvPr id="249864" name="Line 8"/>
          <p:cNvSpPr>
            <a:spLocks noChangeShapeType="1"/>
          </p:cNvSpPr>
          <p:nvPr/>
        </p:nvSpPr>
        <p:spPr bwMode="auto">
          <a:xfrm>
            <a:off x="3581400" y="47244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 rot="-577007">
            <a:off x="3429000" y="3962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Times New Roman" charset="0"/>
              </a:rPr>
              <a:t>P( Patriots win )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 rot="720674">
            <a:off x="3429000" y="4876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Times New Roman" charset="0"/>
              </a:rPr>
              <a:t>1- P( Patriots win )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5943600" y="3962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$1</a:t>
            </a:r>
          </a:p>
        </p:txBody>
      </p:sp>
      <p:sp>
        <p:nvSpPr>
          <p:cNvPr id="249868" name="Text Box 12"/>
          <p:cNvSpPr txBox="1">
            <a:spLocks noChangeArrowheads="1"/>
          </p:cNvSpPr>
          <p:nvPr/>
        </p:nvSpPr>
        <p:spPr bwMode="auto">
          <a:xfrm>
            <a:off x="5943600" y="5029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$0</a:t>
            </a:r>
          </a:p>
        </p:txBody>
      </p:sp>
      <p:sp>
        <p:nvSpPr>
          <p:cNvPr id="249869" name="Text Box 13"/>
          <p:cNvSpPr txBox="1">
            <a:spLocks noChangeArrowheads="1"/>
          </p:cNvSpPr>
          <p:nvPr/>
        </p:nvSpPr>
        <p:spPr bwMode="auto">
          <a:xfrm>
            <a:off x="6934200" y="3962400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Times New Roman" charset="0"/>
              </a:rPr>
              <a:t>Patriots win</a:t>
            </a:r>
          </a:p>
        </p:txBody>
      </p:sp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6934200" y="5029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Patriots lose</a:t>
            </a:r>
          </a:p>
        </p:txBody>
      </p:sp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1295400" y="54864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Equilibrium Price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800" dirty="0" err="1" smtClean="0">
                <a:sym typeface="Symbol" charset="2"/>
              </a:rPr>
              <a:t>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Value of Contract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800" dirty="0" err="1" smtClean="0">
                <a:sym typeface="Symbol" charset="2"/>
              </a:rPr>
              <a:t>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P( Patriots Win )</a:t>
            </a: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2286000" y="6172200"/>
            <a:ext cx="240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charset="0"/>
              </a:rPr>
              <a:t>Market Efficiency</a:t>
            </a:r>
          </a:p>
        </p:txBody>
      </p:sp>
      <p:sp>
        <p:nvSpPr>
          <p:cNvPr id="249873" name="AutoShape 17"/>
          <p:cNvSpPr>
            <a:spLocks noChangeArrowheads="1"/>
          </p:cNvSpPr>
          <p:nvPr/>
        </p:nvSpPr>
        <p:spPr bwMode="auto">
          <a:xfrm rot="2319588">
            <a:off x="3589039" y="5815013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874" name="Text Box 18"/>
          <p:cNvSpPr txBox="1">
            <a:spLocks noChangeArrowheads="1"/>
          </p:cNvSpPr>
          <p:nvPr/>
        </p:nvSpPr>
        <p:spPr bwMode="auto">
          <a:xfrm>
            <a:off x="1905000" y="43434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Times New Roman" charset="0"/>
              </a:rPr>
              <a:t>?</a:t>
            </a:r>
          </a:p>
        </p:txBody>
      </p:sp>
      <p:sp>
        <p:nvSpPr>
          <p:cNvPr id="249875" name="Line 19"/>
          <p:cNvSpPr>
            <a:spLocks noChangeShapeType="1"/>
          </p:cNvSpPr>
          <p:nvPr/>
        </p:nvSpPr>
        <p:spPr bwMode="auto">
          <a:xfrm flipV="1">
            <a:off x="3581400" y="4267200"/>
            <a:ext cx="2286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876" name="Rectangle 20"/>
          <p:cNvSpPr>
            <a:spLocks noChangeArrowheads="1"/>
          </p:cNvSpPr>
          <p:nvPr/>
        </p:nvSpPr>
        <p:spPr bwMode="auto">
          <a:xfrm>
            <a:off x="2057400" y="2529115"/>
            <a:ext cx="5257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Font typeface="Wingdings" charset="2"/>
              <a:buNone/>
            </a:pPr>
            <a:r>
              <a:rPr lang="en-US" sz="2800" dirty="0">
                <a:latin typeface="Times New Roman"/>
                <a:cs typeface="Times New Roman"/>
              </a:rPr>
              <a:t>$</a:t>
            </a:r>
            <a:r>
              <a:rPr lang="en-US" sz="2800" dirty="0" smtClean="0">
                <a:latin typeface="Times New Roman"/>
                <a:cs typeface="Times New Roman"/>
              </a:rPr>
              <a:t>1 </a:t>
            </a:r>
            <a:r>
              <a:rPr lang="en-US" sz="2800" dirty="0">
                <a:latin typeface="Times New Roman"/>
                <a:cs typeface="Times New Roman"/>
              </a:rPr>
              <a:t>if Patriots win,</a:t>
            </a:r>
            <a:r>
              <a:rPr lang="en-US" sz="2800" dirty="0" smtClean="0">
                <a:latin typeface="Times New Roman"/>
                <a:cs typeface="Times New Roman"/>
              </a:rPr>
              <a:t> $0 </a:t>
            </a:r>
            <a:r>
              <a:rPr lang="en-US" sz="2800" dirty="0">
                <a:latin typeface="Times New Roman"/>
                <a:cs typeface="Times New Roman"/>
              </a:rPr>
              <a:t>otherwise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249861" grpId="0"/>
      <p:bldP spid="249862" grpId="0"/>
      <p:bldP spid="249863" grpId="0"/>
      <p:bldP spid="249864" grpId="0" animBg="1"/>
      <p:bldP spid="249865" grpId="0"/>
      <p:bldP spid="249866" grpId="0"/>
      <p:bldP spid="249867" grpId="0"/>
      <p:bldP spid="249868" grpId="0"/>
      <p:bldP spid="249869" grpId="0"/>
      <p:bldP spid="249870" grpId="0"/>
      <p:bldP spid="249871" grpId="0"/>
      <p:bldP spid="249872" grpId="0"/>
      <p:bldP spid="249873" grpId="0" animBg="1"/>
      <p:bldP spid="249874" grpId="0"/>
      <p:bldP spid="249874" grpId="1"/>
      <p:bldP spid="249875" grpId="0" animBg="1"/>
      <p:bldP spid="2498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Non-Market Alternatives vs. Markets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rgbClr val="800000"/>
                </a:solidFill>
              </a:rPr>
              <a:t>Opinion poll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Sampling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incentive to be truthful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Equally weighted information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Hard to be real-time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rgbClr val="800000"/>
                </a:solidFill>
              </a:rPr>
              <a:t>Ask Experts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Identifying experts can be hard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Combining </a:t>
            </a:r>
            <a:r>
              <a:rPr lang="en-US" dirty="0"/>
              <a:t>opinions can be difficult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Prediction Markets</a:t>
            </a:r>
          </a:p>
          <a:p>
            <a:pPr lvl="1">
              <a:lnSpc>
                <a:spcPct val="90000"/>
              </a:lnSpc>
            </a:pPr>
            <a:r>
              <a:rPr lang="en-US"/>
              <a:t>Self-selection</a:t>
            </a:r>
          </a:p>
          <a:p>
            <a:pPr lvl="1">
              <a:lnSpc>
                <a:spcPct val="90000"/>
              </a:lnSpc>
            </a:pPr>
            <a:r>
              <a:rPr lang="en-US"/>
              <a:t>Monetary incentive and more</a:t>
            </a:r>
          </a:p>
          <a:p>
            <a:pPr lvl="1">
              <a:lnSpc>
                <a:spcPct val="90000"/>
              </a:lnSpc>
            </a:pPr>
            <a:r>
              <a:rPr lang="en-US"/>
              <a:t>Money-weighted information</a:t>
            </a:r>
          </a:p>
          <a:p>
            <a:pPr lvl="1">
              <a:lnSpc>
                <a:spcPct val="90000"/>
              </a:lnSpc>
            </a:pPr>
            <a:r>
              <a:rPr lang="en-US"/>
              <a:t>Real-time</a:t>
            </a:r>
          </a:p>
          <a:p>
            <a:pPr lvl="1">
              <a:lnSpc>
                <a:spcPct val="90000"/>
              </a:lnSpc>
            </a:pPr>
            <a:r>
              <a:rPr lang="en-US"/>
              <a:t>Self-organizing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Non-Market Alternatives vs. Markets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800000"/>
                </a:solidFill>
              </a:rPr>
              <a:t>Machine learning/Statistics</a:t>
            </a:r>
          </a:p>
          <a:p>
            <a:pPr lvl="1"/>
            <a:r>
              <a:rPr lang="en-US" dirty="0"/>
              <a:t>Historical data</a:t>
            </a:r>
          </a:p>
          <a:p>
            <a:pPr lvl="1"/>
            <a:r>
              <a:rPr lang="en-US" dirty="0"/>
              <a:t>Past and future are related</a:t>
            </a:r>
          </a:p>
          <a:p>
            <a:pPr lvl="1"/>
            <a:r>
              <a:rPr lang="en-US" dirty="0"/>
              <a:t>Hard to incorporate recent new information</a:t>
            </a:r>
          </a:p>
          <a:p>
            <a:pPr lvl="1"/>
            <a:endParaRPr lang="en-US" dirty="0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4267200" cy="4525963"/>
          </a:xfrm>
        </p:spPr>
        <p:txBody>
          <a:bodyPr/>
          <a:lstStyle/>
          <a:p>
            <a:r>
              <a:rPr lang="en-US" dirty="0"/>
              <a:t>Prediction Markets</a:t>
            </a:r>
          </a:p>
          <a:p>
            <a:pPr lvl="1"/>
            <a:r>
              <a:rPr lang="en-US" dirty="0"/>
              <a:t>No need for data</a:t>
            </a:r>
          </a:p>
          <a:p>
            <a:pPr lvl="1"/>
            <a:r>
              <a:rPr lang="en-US" dirty="0"/>
              <a:t>No assumption on past and future</a:t>
            </a:r>
          </a:p>
          <a:p>
            <a:pPr lvl="1"/>
            <a:r>
              <a:rPr lang="en-US" dirty="0"/>
              <a:t>Immediately incorporate new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299" y="5066302"/>
            <a:ext cx="7438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Caveat: </a:t>
            </a:r>
            <a:r>
              <a:rPr lang="en-US" sz="2400" dirty="0" smtClean="0"/>
              <a:t>Markets have their own problems too – manipulation, irrational traders, etc. 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Introduction to Prediction Markets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Prediction Market Design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Logarithmic Market Scoring Rule (LMSR)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Combinatorial Prediction Markets</a:t>
            </a:r>
          </a:p>
          <a:p>
            <a:r>
              <a:rPr lang="en-US" dirty="0" smtClean="0"/>
              <a:t>LMSR and Weighted Majority Algorithm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Some</a:t>
            </a:r>
            <a:r>
              <a:rPr lang="en-US" sz="4000" dirty="0" smtClean="0"/>
              <a:t> Design Objectives</a:t>
            </a:r>
            <a:br>
              <a:rPr lang="en-US" sz="4000" dirty="0" smtClean="0"/>
            </a:br>
            <a:r>
              <a:rPr lang="en-US" sz="4000" dirty="0" smtClean="0"/>
              <a:t>of </a:t>
            </a:r>
            <a:r>
              <a:rPr lang="en-US" sz="4000" dirty="0" smtClean="0"/>
              <a:t>Prediction Markets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37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Liquidity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People can find counterparties to trade whenever they want.</a:t>
            </a:r>
          </a:p>
          <a:p>
            <a:r>
              <a:rPr lang="en-US" dirty="0" smtClean="0"/>
              <a:t>Bounded budget (loss)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Total loss of the market institution is bounded</a:t>
            </a:r>
          </a:p>
          <a:p>
            <a:r>
              <a:rPr lang="en-US" dirty="0" smtClean="0"/>
              <a:t>Expressiveness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There are as few constraints as possible on the form of bets that people can use to express their opinions. </a:t>
            </a:r>
          </a:p>
          <a:p>
            <a:r>
              <a:rPr lang="en-US" dirty="0" smtClean="0"/>
              <a:t>Computational tractability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The process of operating a market should be computationally manageable.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Double Auction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Buy orders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Sell orders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11325" y="4102614"/>
            <a:ext cx="879475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Times New Roman" pitchFamily="-105" charset="0"/>
              </a:rPr>
              <a:t>$0.15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1325" y="2954852"/>
            <a:ext cx="879475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Times New Roman" pitchFamily="-105" charset="0"/>
              </a:rPr>
              <a:t>$0.12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11325" y="3506242"/>
            <a:ext cx="879475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Times New Roman" pitchFamily="-105" charset="0"/>
              </a:rPr>
              <a:t>$0.09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98130" y="2954852"/>
            <a:ext cx="879475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>
                <a:latin typeface="Times New Roman" pitchFamily="-105" charset="0"/>
              </a:rPr>
              <a:t>$0.30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14010" y="3635889"/>
            <a:ext cx="879475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>
                <a:latin typeface="Times New Roman" pitchFamily="-105" charset="0"/>
              </a:rPr>
              <a:t>$0.17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206057" y="4275644"/>
            <a:ext cx="879475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>
                <a:latin typeface="Times New Roman" pitchFamily="-105" charset="0"/>
              </a:rPr>
              <a:t>$0.13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057400" y="1417638"/>
            <a:ext cx="5257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Font typeface="Wingdings" charset="2"/>
              <a:buNone/>
            </a:pPr>
            <a:r>
              <a:rPr lang="en-US" sz="2800" dirty="0">
                <a:latin typeface="Times New Roman"/>
                <a:cs typeface="Times New Roman"/>
              </a:rPr>
              <a:t>$</a:t>
            </a:r>
            <a:r>
              <a:rPr lang="en-US" sz="2800" dirty="0" smtClean="0">
                <a:latin typeface="Times New Roman"/>
                <a:cs typeface="Times New Roman"/>
              </a:rPr>
              <a:t>1 </a:t>
            </a:r>
            <a:r>
              <a:rPr lang="en-US" sz="2800" dirty="0">
                <a:latin typeface="Times New Roman"/>
                <a:cs typeface="Times New Roman"/>
              </a:rPr>
              <a:t>if Patriots win,</a:t>
            </a:r>
            <a:r>
              <a:rPr lang="en-US" sz="2800" dirty="0" smtClean="0">
                <a:latin typeface="Times New Roman"/>
                <a:cs typeface="Times New Roman"/>
              </a:rPr>
              <a:t> $0 </a:t>
            </a:r>
            <a:r>
              <a:rPr lang="en-US" sz="2800" dirty="0">
                <a:latin typeface="Times New Roman"/>
                <a:cs typeface="Times New Roman"/>
              </a:rPr>
              <a:t>otherwise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4532" y="3438510"/>
            <a:ext cx="138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 = $0.14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66667E-6 L 1.94444E-6 0.0764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1.94444E-6 -0.112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6783 L 0.00174 -0.180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218 L 0.00173 0.07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61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2825 L -0.00087 -0.1926 " pathEditMode="relative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1227 L 0.00017 -0.00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7639 L 1.94444E-6 0.20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0.1676 L 0.19254 -0.167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1 -0.19283 L -0.20816 -0.190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Wrong with CDA?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Thin market problem</a:t>
            </a:r>
          </a:p>
          <a:p>
            <a:pPr lvl="1"/>
            <a:r>
              <a:rPr lang="en-US" dirty="0" smtClean="0"/>
              <a:t>When there are not enough traders, trade may not happen.  </a:t>
            </a:r>
          </a:p>
          <a:p>
            <a:r>
              <a:rPr lang="en-US" dirty="0" smtClean="0"/>
              <a:t>No trade theorem </a:t>
            </a:r>
            <a:r>
              <a:rPr lang="en-US" sz="2400" dirty="0" smtClean="0">
                <a:solidFill>
                  <a:srgbClr val="008000"/>
                </a:solidFill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</a:rPr>
              <a:t>Milgrom</a:t>
            </a:r>
            <a:r>
              <a:rPr lang="en-US" sz="2400" dirty="0" smtClean="0">
                <a:solidFill>
                  <a:srgbClr val="008000"/>
                </a:solidFill>
              </a:rPr>
              <a:t> &amp; </a:t>
            </a:r>
            <a:r>
              <a:rPr lang="en-US" sz="2400" dirty="0" err="1" smtClean="0">
                <a:solidFill>
                  <a:srgbClr val="008000"/>
                </a:solidFill>
              </a:rPr>
              <a:t>Stokey</a:t>
            </a:r>
            <a:r>
              <a:rPr lang="en-US" sz="2400" dirty="0" smtClean="0">
                <a:solidFill>
                  <a:srgbClr val="008000"/>
                </a:solidFill>
              </a:rPr>
              <a:t> 1982]</a:t>
            </a:r>
            <a:endParaRPr lang="en-US" dirty="0" smtClean="0"/>
          </a:p>
          <a:p>
            <a:pPr lvl="1"/>
            <a:r>
              <a:rPr lang="en-US" dirty="0" smtClean="0"/>
              <a:t>Why trade? These markets are zero-sum games (negative sum </a:t>
            </a:r>
            <a:r>
              <a:rPr lang="en-US" dirty="0" err="1" smtClean="0"/>
              <a:t>w</a:t>
            </a:r>
            <a:r>
              <a:rPr lang="en-US" dirty="0" smtClean="0"/>
              <a:t>/ transaction fees)</a:t>
            </a:r>
          </a:p>
          <a:p>
            <a:pPr lvl="1"/>
            <a:r>
              <a:rPr lang="en-US" dirty="0" smtClean="0"/>
              <a:t>For all money earned, there is an equal (greater) amount lost; am I smarter than average?</a:t>
            </a:r>
          </a:p>
          <a:p>
            <a:pPr lvl="1"/>
            <a:r>
              <a:rPr lang="en-US" dirty="0" smtClean="0"/>
              <a:t>Rational risk-neutral traders will </a:t>
            </a:r>
            <a:r>
              <a:rPr lang="en-US" i="1" dirty="0" smtClean="0"/>
              <a:t>never</a:t>
            </a:r>
            <a:r>
              <a:rPr lang="en-US" dirty="0" smtClean="0"/>
              <a:t> trade</a:t>
            </a:r>
          </a:p>
          <a:p>
            <a:pPr lvl="1"/>
            <a:r>
              <a:rPr lang="en-US" dirty="0" smtClean="0"/>
              <a:t>But trade happens 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Market </a:t>
            </a:r>
            <a:r>
              <a:rPr lang="en-US" dirty="0" smtClean="0"/>
              <a:t>Makers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 automated market </a:t>
            </a:r>
            <a:r>
              <a:rPr lang="en-US" dirty="0" smtClean="0"/>
              <a:t>maker</a:t>
            </a:r>
            <a:r>
              <a:rPr lang="en-US" dirty="0" smtClean="0"/>
              <a:t> is the market institution who sets the prices and </a:t>
            </a:r>
            <a:r>
              <a:rPr lang="en-US" dirty="0" smtClean="0"/>
              <a:t>is willing to </a:t>
            </a:r>
            <a:r>
              <a:rPr lang="en-US" dirty="0" smtClean="0"/>
              <a:t>accept </a:t>
            </a:r>
            <a:r>
              <a:rPr lang="en-US" dirty="0" smtClean="0"/>
              <a:t>orders at the price specified.</a:t>
            </a: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 Why? </a:t>
            </a:r>
            <a:r>
              <a:rPr lang="en-US" dirty="0" smtClean="0">
                <a:solidFill>
                  <a:srgbClr val="800000"/>
                </a:solidFill>
              </a:rPr>
              <a:t>Liquidity!</a:t>
            </a:r>
          </a:p>
          <a:p>
            <a:r>
              <a:rPr lang="en-US" dirty="0" smtClean="0"/>
              <a:t>Market makers bear risk. Thus, we desire mechanisms that can </a:t>
            </a:r>
            <a:r>
              <a:rPr lang="en-US" dirty="0" smtClean="0">
                <a:solidFill>
                  <a:srgbClr val="800000"/>
                </a:solidFill>
              </a:rPr>
              <a:t>bound the loss of market makers</a:t>
            </a:r>
            <a:r>
              <a:rPr lang="en-US" dirty="0" smtClean="0"/>
              <a:t>. 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Logarithmic Market Scoring Rule (LMSR) </a:t>
            </a:r>
            <a:r>
              <a:rPr lang="en-US" sz="3111" dirty="0" smtClean="0">
                <a:solidFill>
                  <a:srgbClr val="008000"/>
                </a:solidFill>
              </a:rPr>
              <a:t>[Hanson 03, 06]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automated market maker</a:t>
            </a:r>
          </a:p>
          <a:p>
            <a:r>
              <a:rPr lang="en-US" dirty="0" smtClean="0"/>
              <a:t>Contracts</a:t>
            </a:r>
          </a:p>
          <a:p>
            <a:r>
              <a:rPr lang="en-US" dirty="0" smtClean="0"/>
              <a:t>Price functions</a:t>
            </a:r>
          </a:p>
          <a:p>
            <a:endParaRPr lang="en-US" dirty="0" smtClean="0"/>
          </a:p>
          <a:p>
            <a:r>
              <a:rPr lang="en-US" dirty="0" smtClean="0"/>
              <a:t>Cost function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Payment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09" y="2091566"/>
            <a:ext cx="4174942" cy="800673"/>
          </a:xfrm>
          <a:prstGeom prst="rect">
            <a:avLst/>
          </a:prstGeom>
        </p:spPr>
      </p:pic>
      <p:pic>
        <p:nvPicPr>
          <p:cNvPr id="8" name="Picture 7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000" y="3106946"/>
            <a:ext cx="2765114" cy="933674"/>
          </a:xfrm>
          <a:prstGeom prst="rect">
            <a:avLst/>
          </a:prstGeom>
        </p:spPr>
      </p:pic>
      <p:pic>
        <p:nvPicPr>
          <p:cNvPr id="9" name="Picture 8" descr="Pic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210" y="4438224"/>
            <a:ext cx="2866713" cy="955571"/>
          </a:xfrm>
          <a:prstGeom prst="rect">
            <a:avLst/>
          </a:prstGeom>
        </p:spPr>
      </p:pic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342996"/>
            <a:ext cx="3735758" cy="60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icture 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8318"/>
            <a:ext cx="5428442" cy="53180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9667" y="289561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Worst-Case MM loss = </a:t>
            </a:r>
            <a:r>
              <a:rPr lang="en-US" sz="2400" dirty="0" err="1" smtClean="0"/>
              <a:t>b</a:t>
            </a:r>
            <a:r>
              <a:rPr lang="en-US" sz="2400" dirty="0" smtClean="0"/>
              <a:t> log N</a:t>
            </a:r>
            <a:endParaRPr lang="en-US" sz="2400" dirty="0"/>
          </a:p>
        </p:txBody>
      </p:sp>
      <p:pic>
        <p:nvPicPr>
          <p:cNvPr id="10" name="Picture 9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8" y="1038318"/>
            <a:ext cx="5336306" cy="53180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24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Logarithmic Market Scoring Rule (LMSR) </a:t>
            </a:r>
            <a:r>
              <a:rPr lang="en-US" sz="3111" dirty="0" smtClean="0">
                <a:solidFill>
                  <a:srgbClr val="008000"/>
                </a:solidFill>
              </a:rPr>
              <a:t>[Hanson 03, 06]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Juice Futures and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Orange juice futures price can improve weather forecast! </a:t>
            </a:r>
            <a:r>
              <a:rPr lang="en-US" sz="2400" dirty="0" smtClean="0">
                <a:solidFill>
                  <a:srgbClr val="008000"/>
                </a:solidFill>
              </a:rPr>
              <a:t>[Roll 1984]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pic>
        <p:nvPicPr>
          <p:cNvPr id="8" name="Picture 7" descr="orange-juice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90" y="2457792"/>
            <a:ext cx="2676292" cy="2007219"/>
          </a:xfrm>
          <a:prstGeom prst="rect">
            <a:avLst/>
          </a:prstGeom>
        </p:spPr>
      </p:pic>
      <p:pic>
        <p:nvPicPr>
          <p:cNvPr id="9" name="Picture 8" descr="oranges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610" y="3040068"/>
            <a:ext cx="1244539" cy="933404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33391" y="1472258"/>
            <a:ext cx="7032532" cy="79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Trades of 15,000 pounds of orange juice solid in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March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Picture 12" descr="Picture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466" y="2635307"/>
            <a:ext cx="2755555" cy="167619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075623" y="3510810"/>
            <a:ext cx="1515748" cy="158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72268" y="3526660"/>
            <a:ext cx="1008380" cy="158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Interface of LMSR</a:t>
            </a:r>
            <a:endParaRPr lang="en-US" dirty="0"/>
          </a:p>
        </p:txBody>
      </p:sp>
      <p:pic>
        <p:nvPicPr>
          <p:cNvPr id="9" name="Picture 8" descr="obama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9400" y="1550301"/>
            <a:ext cx="8585200" cy="2197100"/>
          </a:xfrm>
          <a:prstGeom prst="rect">
            <a:avLst/>
          </a:prstGeom>
        </p:spPr>
      </p:pic>
      <p:pic>
        <p:nvPicPr>
          <p:cNvPr id="10" name="Picture 9" descr="obama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2250" y="3823622"/>
            <a:ext cx="8699500" cy="2984500"/>
          </a:xfrm>
          <a:prstGeom prst="rect">
            <a:avLst/>
          </a:prstGeom>
        </p:spPr>
      </p:pic>
      <p:pic>
        <p:nvPicPr>
          <p:cNvPr id="6" name="Content Placeholder 5" descr="inkling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6"/>
              <a:srcRect t="-17546" b="-17546"/>
              <a:stretch>
                <a:fillRect/>
              </a:stretch>
            </p:blipFill>
          </mc:Choice>
          <mc:Fallback>
            <p:blipFill>
              <a:blip r:embed="rId7"/>
              <a:srcRect t="-17546" b="-17546"/>
              <a:stretch>
                <a:fillRect/>
              </a:stretch>
            </p:blipFill>
          </mc:Fallback>
        </mc:AlternateContent>
        <p:spPr>
          <a:xfrm>
            <a:off x="3926114" y="1139025"/>
            <a:ext cx="1502430" cy="932543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Need for Combinatorial </a:t>
            </a:r>
            <a:br>
              <a:rPr lang="en-US" dirty="0" smtClean="0"/>
            </a:br>
            <a:r>
              <a:rPr lang="en-US" dirty="0" smtClean="0"/>
              <a:t>Prediction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of interest often have a large outcome space </a:t>
            </a:r>
          </a:p>
          <a:p>
            <a:r>
              <a:rPr lang="en-US" dirty="0" smtClean="0"/>
              <a:t>Information may be on a combination of outcomes </a:t>
            </a:r>
          </a:p>
          <a:p>
            <a:r>
              <a:rPr lang="en-US" dirty="0" smtClean="0"/>
              <a:t>Expressiveness </a:t>
            </a:r>
          </a:p>
          <a:p>
            <a:pPr lvl="1"/>
            <a:r>
              <a:rPr lang="en-US" dirty="0" smtClean="0"/>
              <a:t>Expressiveness in getting information</a:t>
            </a:r>
          </a:p>
          <a:p>
            <a:pPr lvl="1"/>
            <a:r>
              <a:rPr lang="en-US" dirty="0" smtClean="0"/>
              <a:t>Expressiveness in processing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Expressiveness in Getting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09148" cy="502630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Things people can express today </a:t>
            </a:r>
          </a:p>
          <a:p>
            <a:pPr lvl="1"/>
            <a:r>
              <a:rPr lang="en-US" dirty="0" smtClean="0"/>
              <a:t>A Democrat wins the election (with probability 0.55) </a:t>
            </a:r>
          </a:p>
          <a:p>
            <a:pPr lvl="1"/>
            <a:r>
              <a:rPr lang="en-US" dirty="0" smtClean="0"/>
              <a:t>No bird </a:t>
            </a:r>
            <a:r>
              <a:rPr lang="en-US" dirty="0" err="1" smtClean="0"/>
              <a:t>ﬂu</a:t>
            </a:r>
            <a:r>
              <a:rPr lang="en-US" dirty="0" smtClean="0"/>
              <a:t> outbreak in US before 2011 </a:t>
            </a:r>
          </a:p>
          <a:p>
            <a:pPr lvl="1"/>
            <a:r>
              <a:rPr lang="en-US" dirty="0" smtClean="0"/>
              <a:t>Microsoft’s stock price is greater than $30 by the end of 2010 </a:t>
            </a:r>
          </a:p>
          <a:p>
            <a:pPr lvl="1"/>
            <a:r>
              <a:rPr lang="en-US" dirty="0" smtClean="0"/>
              <a:t>Horse A will win the race </a:t>
            </a:r>
          </a:p>
          <a:p>
            <a:r>
              <a:rPr lang="en-US" dirty="0" smtClean="0"/>
              <a:t>Things people can not express (very well) today </a:t>
            </a:r>
          </a:p>
          <a:p>
            <a:pPr lvl="1"/>
            <a:r>
              <a:rPr lang="en-US" dirty="0" smtClean="0"/>
              <a:t>A Democrat wins the election if he/she wins both Florida and Ohio </a:t>
            </a:r>
          </a:p>
          <a:p>
            <a:pPr lvl="1"/>
            <a:r>
              <a:rPr lang="en-US" dirty="0" smtClean="0"/>
              <a:t>Oil price increases &amp; US Recession in </a:t>
            </a:r>
            <a:r>
              <a:rPr lang="en-US" dirty="0" smtClean="0"/>
              <a:t>2011 </a:t>
            </a:r>
            <a:endParaRPr lang="en-US" dirty="0" smtClean="0"/>
          </a:p>
          <a:p>
            <a:pPr lvl="1"/>
            <a:r>
              <a:rPr lang="en-US" dirty="0" smtClean="0"/>
              <a:t>Microsoft’s stock price is between $26 and $30 by the end of </a:t>
            </a:r>
            <a:r>
              <a:rPr lang="en-US" dirty="0" smtClean="0"/>
              <a:t>2010 </a:t>
            </a:r>
            <a:endParaRPr lang="en-US" dirty="0" smtClean="0"/>
          </a:p>
          <a:p>
            <a:pPr lvl="1"/>
            <a:r>
              <a:rPr lang="en-US" dirty="0" smtClean="0"/>
              <a:t>Horse A beats Horse B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Expressiveness in Processing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09148" cy="50263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Today’s Independent Markets </a:t>
            </a:r>
          </a:p>
          <a:p>
            <a:pPr lvl="1"/>
            <a:r>
              <a:rPr lang="en-US" dirty="0" smtClean="0"/>
              <a:t>Options at different strike prices </a:t>
            </a:r>
          </a:p>
          <a:p>
            <a:pPr lvl="1"/>
            <a:r>
              <a:rPr lang="en-US" dirty="0" smtClean="0"/>
              <a:t>Horse race win, place, and show betting pools</a:t>
            </a:r>
          </a:p>
          <a:p>
            <a:pPr lvl="1"/>
            <a:r>
              <a:rPr lang="en-US" dirty="0" smtClean="0"/>
              <a:t>Almost every market: Wall Street, Las Vegas, </a:t>
            </a:r>
            <a:r>
              <a:rPr lang="en-US" dirty="0" err="1" smtClean="0"/>
              <a:t>Intrade</a:t>
            </a:r>
            <a:r>
              <a:rPr lang="en-US" dirty="0" smtClean="0"/>
              <a:t>, ... </a:t>
            </a:r>
          </a:p>
          <a:p>
            <a:r>
              <a:rPr lang="en-US" dirty="0" smtClean="0"/>
              <a:t>Events are logically related, but independent markets let traders to make the inference </a:t>
            </a:r>
          </a:p>
          <a:p>
            <a:r>
              <a:rPr lang="en-US" dirty="0" smtClean="0"/>
              <a:t>What may be better </a:t>
            </a:r>
          </a:p>
          <a:p>
            <a:pPr lvl="1"/>
            <a:r>
              <a:rPr lang="en-US" dirty="0" smtClean="0"/>
              <a:t>Traders focus on expressing their opinions in the way they want </a:t>
            </a:r>
          </a:p>
          <a:p>
            <a:pPr lvl="1"/>
            <a:r>
              <a:rPr lang="en-US" dirty="0" smtClean="0"/>
              <a:t>The mechanism takes care of propagating information across logically related events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Combinatorics</a:t>
            </a:r>
            <a:r>
              <a:rPr lang="en-US" dirty="0" smtClean="0"/>
              <a:t> One: Boolean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28" y="2048376"/>
            <a:ext cx="8229600" cy="4525963"/>
          </a:xfrm>
        </p:spPr>
        <p:txBody>
          <a:bodyPr/>
          <a:lstStyle/>
          <a:p>
            <a:r>
              <a:rPr lang="en-US" i="1" dirty="0" err="1" smtClean="0"/>
              <a:t>n</a:t>
            </a:r>
            <a:r>
              <a:rPr lang="en-US" dirty="0" smtClean="0"/>
              <a:t> Boolean events</a:t>
            </a:r>
          </a:p>
          <a:p>
            <a:r>
              <a:rPr lang="en-US" dirty="0" smtClean="0"/>
              <a:t>Outcomes: all possible 2</a:t>
            </a:r>
            <a:r>
              <a:rPr lang="en-US" baseline="30000" dirty="0" smtClean="0"/>
              <a:t>n</a:t>
            </a:r>
            <a:r>
              <a:rPr lang="en-US" dirty="0" smtClean="0"/>
              <a:t> combinations of the events </a:t>
            </a:r>
          </a:p>
          <a:p>
            <a:r>
              <a:rPr lang="en-US" dirty="0" smtClean="0"/>
              <a:t>Contracts (created on the </a:t>
            </a:r>
            <a:r>
              <a:rPr lang="en-US" dirty="0" err="1" smtClean="0"/>
              <a:t>ﬂy</a:t>
            </a:r>
            <a:r>
              <a:rPr lang="en-US" dirty="0" smtClean="0"/>
              <a:t>):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2-clause Boolean betting</a:t>
            </a:r>
          </a:p>
          <a:p>
            <a:pPr lvl="1"/>
            <a:r>
              <a:rPr lang="en-US" dirty="0" smtClean="0"/>
              <a:t>A Democrat wins Florida &amp; not Massachusetts</a:t>
            </a:r>
            <a:endParaRPr lang="en-US" dirty="0"/>
          </a:p>
        </p:txBody>
      </p:sp>
      <p:pic>
        <p:nvPicPr>
          <p:cNvPr id="6" name="Picture 5" descr="map-u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08498" y="1313228"/>
            <a:ext cx="2183738" cy="160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7818" y="4575112"/>
            <a:ext cx="4015236" cy="5847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dirty="0" smtClean="0"/>
              <a:t>$1 </a:t>
            </a:r>
            <a:r>
              <a:rPr lang="en-US" sz="3200" dirty="0" err="1" smtClean="0"/>
              <a:t>iff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Boolean Formula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0"/>
            <a:ext cx="8229600" cy="1143000"/>
          </a:xfrm>
        </p:spPr>
        <p:txBody>
          <a:bodyPr/>
          <a:lstStyle/>
          <a:p>
            <a:r>
              <a:rPr lang="en-US" dirty="0" err="1" smtClean="0"/>
              <a:t>Combinatorics</a:t>
            </a:r>
            <a:r>
              <a:rPr lang="en-US" dirty="0" smtClean="0"/>
              <a:t> One: Boolean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63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Restricted tournament betting </a:t>
            </a:r>
          </a:p>
          <a:p>
            <a:pPr lvl="1"/>
            <a:r>
              <a:rPr lang="en-US" sz="2400" dirty="0" smtClean="0"/>
              <a:t>Team A wins in round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Team A wins in round </a:t>
            </a:r>
            <a:r>
              <a:rPr lang="en-US" sz="2400" dirty="0" err="1" smtClean="0"/>
              <a:t>i</a:t>
            </a:r>
            <a:r>
              <a:rPr lang="en-US" sz="2400" dirty="0" smtClean="0"/>
              <a:t> given it reaches round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Team A beats teams B given they meet</a:t>
            </a:r>
            <a:endParaRPr lang="en-US" sz="2400" dirty="0"/>
          </a:p>
        </p:txBody>
      </p:sp>
      <p:pic>
        <p:nvPicPr>
          <p:cNvPr id="6" name="Picture 5" descr="FIF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99003" y="2472486"/>
            <a:ext cx="6798278" cy="525321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72"/>
            <a:ext cx="8229600" cy="1143000"/>
          </a:xfrm>
        </p:spPr>
        <p:txBody>
          <a:bodyPr/>
          <a:lstStyle/>
          <a:p>
            <a:r>
              <a:rPr lang="en-US" dirty="0" err="1" smtClean="0"/>
              <a:t>Combinatorics</a:t>
            </a:r>
            <a:r>
              <a:rPr lang="en-US" dirty="0" smtClean="0"/>
              <a:t> Two: 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91431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n</a:t>
            </a:r>
            <a:r>
              <a:rPr lang="en-US" dirty="0" smtClean="0"/>
              <a:t> competing candidates </a:t>
            </a:r>
          </a:p>
          <a:p>
            <a:r>
              <a:rPr lang="en-US" dirty="0" smtClean="0"/>
              <a:t>Outcomes: all possible </a:t>
            </a:r>
            <a:r>
              <a:rPr lang="en-US" dirty="0" err="1" smtClean="0"/>
              <a:t>n</a:t>
            </a:r>
            <a:r>
              <a:rPr lang="en-US" dirty="0" smtClean="0"/>
              <a:t>! rank orderings</a:t>
            </a:r>
          </a:p>
          <a:p>
            <a:r>
              <a:rPr lang="en-US" dirty="0" smtClean="0"/>
              <a:t>Contracts (created on the </a:t>
            </a:r>
            <a:r>
              <a:rPr lang="en-US" dirty="0" err="1" smtClean="0"/>
              <a:t>ﬂy</a:t>
            </a:r>
            <a:r>
              <a:rPr lang="en-US" dirty="0" smtClean="0"/>
              <a:t>):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Subset betting</a:t>
            </a:r>
          </a:p>
          <a:p>
            <a:pPr lvl="1"/>
            <a:r>
              <a:rPr lang="en-US" dirty="0" smtClean="0"/>
              <a:t>Candidate A </a:t>
            </a:r>
            <a:r>
              <a:rPr lang="en-US" dirty="0" err="1" smtClean="0"/>
              <a:t>ﬁnishes</a:t>
            </a:r>
            <a:r>
              <a:rPr lang="en-US" dirty="0" smtClean="0"/>
              <a:t> at position 1, 3, or 5</a:t>
            </a:r>
          </a:p>
          <a:p>
            <a:pPr lvl="1"/>
            <a:r>
              <a:rPr lang="en-US" dirty="0" smtClean="0"/>
              <a:t>Candidate A, B, or C </a:t>
            </a:r>
            <a:r>
              <a:rPr lang="en-US" dirty="0" err="1" smtClean="0"/>
              <a:t>ﬁnishes</a:t>
            </a:r>
            <a:r>
              <a:rPr lang="en-US" dirty="0" smtClean="0"/>
              <a:t> at position 2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Pair betting </a:t>
            </a:r>
          </a:p>
          <a:p>
            <a:pPr lvl="1"/>
            <a:r>
              <a:rPr lang="en-US" dirty="0" smtClean="0"/>
              <a:t>Candidate A beats candidate B</a:t>
            </a:r>
            <a:endParaRPr lang="en-US" dirty="0"/>
          </a:p>
        </p:txBody>
      </p:sp>
      <p:pic>
        <p:nvPicPr>
          <p:cNvPr id="6" name="Picture 5" descr="Horse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08423" y="1100806"/>
            <a:ext cx="1957925" cy="9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0308" y="3305285"/>
            <a:ext cx="2670599" cy="5847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dirty="0" smtClean="0"/>
              <a:t>$1 </a:t>
            </a:r>
            <a:r>
              <a:rPr lang="en-US" sz="3200" dirty="0" err="1" smtClean="0"/>
              <a:t>iff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Property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Pricing Combinatorial </a:t>
            </a:r>
            <a:r>
              <a:rPr lang="en-US" sz="3600" dirty="0" smtClean="0"/>
              <a:t>Betting with LMSR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64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LMSR price function: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#P-hard </a:t>
            </a:r>
            <a:r>
              <a:rPr lang="en-US" dirty="0" smtClean="0"/>
              <a:t>to price 2-clause Boolean betting, subset betting, and pair betting in LMSR</a:t>
            </a:r>
            <a:r>
              <a:rPr lang="en-US" dirty="0" smtClean="0"/>
              <a:t>. </a:t>
            </a:r>
            <a:r>
              <a:rPr lang="en-US" sz="2800" dirty="0" smtClean="0">
                <a:solidFill>
                  <a:srgbClr val="008000"/>
                </a:solidFill>
              </a:rPr>
              <a:t>[Chen et. </a:t>
            </a:r>
            <a:r>
              <a:rPr lang="en-US" sz="2800" dirty="0" smtClean="0">
                <a:solidFill>
                  <a:srgbClr val="008000"/>
                </a:solidFill>
              </a:rPr>
              <a:t>al. 08]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	Restricted tournament betting with LMSR can be priced in </a:t>
            </a:r>
            <a:r>
              <a:rPr lang="en-US" dirty="0" smtClean="0">
                <a:solidFill>
                  <a:srgbClr val="FF0000"/>
                </a:solidFill>
              </a:rPr>
              <a:t>polynomial</a:t>
            </a:r>
            <a:r>
              <a:rPr lang="en-US" dirty="0" smtClean="0"/>
              <a:t> time. </a:t>
            </a:r>
            <a:r>
              <a:rPr lang="en-US" sz="3027" dirty="0" smtClean="0">
                <a:solidFill>
                  <a:srgbClr val="008000"/>
                </a:solidFill>
              </a:rPr>
              <a:t>[Chen, </a:t>
            </a:r>
            <a:r>
              <a:rPr lang="en-US" sz="3027" dirty="0" err="1" smtClean="0">
                <a:solidFill>
                  <a:srgbClr val="008000"/>
                </a:solidFill>
              </a:rPr>
              <a:t>Goel</a:t>
            </a:r>
            <a:r>
              <a:rPr lang="en-US" sz="3027" dirty="0" smtClean="0">
                <a:solidFill>
                  <a:srgbClr val="008000"/>
                </a:solidFill>
              </a:rPr>
              <a:t>, and </a:t>
            </a:r>
            <a:r>
              <a:rPr lang="en-US" sz="3027" dirty="0" err="1" smtClean="0">
                <a:solidFill>
                  <a:srgbClr val="008000"/>
                </a:solidFill>
              </a:rPr>
              <a:t>Pennock</a:t>
            </a:r>
            <a:r>
              <a:rPr lang="en-US" sz="3027" dirty="0" smtClean="0">
                <a:solidFill>
                  <a:srgbClr val="008000"/>
                </a:solidFill>
              </a:rPr>
              <a:t> 08]</a:t>
            </a:r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6" name="Picture 5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63" y="1549401"/>
            <a:ext cx="3427266" cy="115725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Introduction to Prediction Markets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Prediction Market Design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Logarithmic Market Scoring Rule (LMSR)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Combinatorial Prediction Markets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LMSR and Weighted Majority Algorithm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from Expert Advice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algorithm maintains </a:t>
            </a:r>
            <a:r>
              <a:rPr lang="en-US" smtClean="0">
                <a:solidFill>
                  <a:srgbClr val="008000"/>
                </a:solidFill>
              </a:rPr>
              <a:t>weights</a:t>
            </a:r>
            <a:r>
              <a:rPr lang="en-US" smtClean="0"/>
              <a:t> over </a:t>
            </a:r>
            <a:r>
              <a:rPr lang="en-US" i="1" smtClean="0"/>
              <a:t>N</a:t>
            </a:r>
            <a:r>
              <a:rPr lang="en-US" smtClean="0"/>
              <a:t> </a:t>
            </a:r>
            <a:r>
              <a:rPr lang="en-US" smtClean="0">
                <a:solidFill>
                  <a:srgbClr val="008000"/>
                </a:solidFill>
              </a:rPr>
              <a:t>experts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Times" charset="0"/>
              <a:buNone/>
            </a:pPr>
            <a:endParaRPr lang="en-US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19225" y="2805113"/>
            <a:ext cx="6381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008000"/>
                </a:solidFill>
              </a:rPr>
              <a:t>w</a:t>
            </a:r>
            <a:r>
              <a:rPr lang="en-US" sz="2400" i="1" kern="0" baseline="-25000" dirty="0">
                <a:solidFill>
                  <a:srgbClr val="008000"/>
                </a:solidFill>
              </a:rPr>
              <a:t>1,t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1975" y="2801938"/>
            <a:ext cx="6381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800000"/>
                </a:solidFill>
              </a:rPr>
              <a:t>w</a:t>
            </a:r>
            <a:r>
              <a:rPr lang="en-US" sz="2400" i="1" kern="0" baseline="-25000" dirty="0">
                <a:solidFill>
                  <a:srgbClr val="800000"/>
                </a:solidFill>
              </a:rPr>
              <a:t>2,t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2953" name="Text Box 14"/>
          <p:cNvSpPr txBox="1">
            <a:spLocks noChangeArrowheads="1"/>
          </p:cNvSpPr>
          <p:nvPr/>
        </p:nvSpPr>
        <p:spPr bwMode="auto">
          <a:xfrm>
            <a:off x="4876800" y="2147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82954" name="TextBox 10"/>
          <p:cNvSpPr txBox="1">
            <a:spLocks noChangeArrowheads="1"/>
          </p:cNvSpPr>
          <p:nvPr/>
        </p:nvSpPr>
        <p:spPr bwMode="auto">
          <a:xfrm>
            <a:off x="6410325" y="2814638"/>
            <a:ext cx="67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w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endParaRPr lang="en-US" sz="2400">
              <a:solidFill>
                <a:srgbClr val="000080"/>
              </a:solidFill>
            </a:endParaRPr>
          </a:p>
        </p:txBody>
      </p:sp>
      <p:pic>
        <p:nvPicPr>
          <p:cNvPr id="11" name="Picture 10" descr="boy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58251" y="1814513"/>
            <a:ext cx="799149" cy="1034249"/>
          </a:xfrm>
          <a:prstGeom prst="rect">
            <a:avLst/>
          </a:prstGeom>
        </p:spPr>
      </p:pic>
      <p:pic>
        <p:nvPicPr>
          <p:cNvPr id="12" name="Picture 11" descr="boy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73388" y="1828801"/>
            <a:ext cx="872139" cy="1128712"/>
          </a:xfrm>
          <a:prstGeom prst="rect">
            <a:avLst/>
          </a:prstGeom>
        </p:spPr>
      </p:pic>
      <p:pic>
        <p:nvPicPr>
          <p:cNvPr id="13" name="Picture 12" descr="boy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19872" y="1839914"/>
            <a:ext cx="863553" cy="11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Introduction to Prediction Markets</a:t>
            </a:r>
          </a:p>
          <a:p>
            <a:r>
              <a:rPr lang="en-US" dirty="0" smtClean="0"/>
              <a:t>Prediction Market Design</a:t>
            </a:r>
          </a:p>
          <a:p>
            <a:pPr lvl="1"/>
            <a:r>
              <a:rPr lang="en-US" dirty="0" smtClean="0"/>
              <a:t>Logarithmic Market Scoring Rule (LMSR)</a:t>
            </a:r>
          </a:p>
          <a:p>
            <a:pPr lvl="1"/>
            <a:r>
              <a:rPr lang="en-US" dirty="0" smtClean="0"/>
              <a:t>Combinatorial Prediction Markets</a:t>
            </a:r>
          </a:p>
          <a:p>
            <a:r>
              <a:rPr lang="en-US" dirty="0" smtClean="0"/>
              <a:t>LMSR and Weighted Majority Algorithm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from Expert Advice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algorithm maintains </a:t>
            </a:r>
            <a:r>
              <a:rPr lang="en-US" dirty="0" smtClean="0">
                <a:solidFill>
                  <a:srgbClr val="008000"/>
                </a:solidFill>
              </a:rPr>
              <a:t>weights</a:t>
            </a:r>
            <a:r>
              <a:rPr lang="en-US" dirty="0" smtClean="0"/>
              <a:t> over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experts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 each time step </a:t>
            </a:r>
            <a:r>
              <a:rPr lang="en-US" i="1" dirty="0" err="1" smtClean="0"/>
              <a:t>t</a:t>
            </a:r>
            <a:r>
              <a:rPr lang="en-US" dirty="0" smtClean="0"/>
              <a:t>, the algorithm…</a:t>
            </a:r>
          </a:p>
          <a:p>
            <a:pPr lvl="1" eaLnBrk="1" hangingPunct="1"/>
            <a:r>
              <a:rPr lang="en-US" dirty="0" smtClean="0"/>
              <a:t>Observes the instantaneous loss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i,t</a:t>
            </a:r>
            <a:r>
              <a:rPr lang="en-US" dirty="0" smtClean="0"/>
              <a:t> of each expert </a:t>
            </a:r>
            <a:r>
              <a:rPr lang="en-US" i="1" dirty="0" err="1" smtClean="0"/>
              <a:t>i</a:t>
            </a:r>
            <a:endParaRPr lang="en-US" dirty="0" smtClean="0"/>
          </a:p>
          <a:p>
            <a:pPr eaLnBrk="1" hangingPunct="1">
              <a:buFont typeface="Times" charset="0"/>
              <a:buNone/>
            </a:pPr>
            <a:endParaRPr lang="en-US" sz="1400" b="1" dirty="0" smtClean="0"/>
          </a:p>
          <a:p>
            <a:pPr eaLnBrk="1" hangingPunct="1">
              <a:buFont typeface="Times" charset="0"/>
              <a:buNone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19225" y="2805113"/>
            <a:ext cx="6381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008000"/>
                </a:solidFill>
              </a:rPr>
              <a:t>w</a:t>
            </a:r>
            <a:r>
              <a:rPr lang="en-US" sz="2400" i="1" kern="0" baseline="-25000" dirty="0">
                <a:solidFill>
                  <a:srgbClr val="008000"/>
                </a:solidFill>
              </a:rPr>
              <a:t>1,t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1975" y="2801938"/>
            <a:ext cx="6381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800000"/>
                </a:solidFill>
              </a:rPr>
              <a:t>w</a:t>
            </a:r>
            <a:r>
              <a:rPr lang="en-US" sz="2400" i="1" kern="0" baseline="-25000" dirty="0">
                <a:solidFill>
                  <a:srgbClr val="800000"/>
                </a:solidFill>
              </a:rPr>
              <a:t>2,t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5001" name="Text Box 14"/>
          <p:cNvSpPr txBox="1">
            <a:spLocks noChangeArrowheads="1"/>
          </p:cNvSpPr>
          <p:nvPr/>
        </p:nvSpPr>
        <p:spPr bwMode="auto">
          <a:xfrm>
            <a:off x="4876800" y="2147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85002" name="TextBox 10"/>
          <p:cNvSpPr txBox="1">
            <a:spLocks noChangeArrowheads="1"/>
          </p:cNvSpPr>
          <p:nvPr/>
        </p:nvSpPr>
        <p:spPr bwMode="auto">
          <a:xfrm>
            <a:off x="6410325" y="2814638"/>
            <a:ext cx="67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w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endParaRPr lang="en-US" sz="2400">
              <a:solidFill>
                <a:srgbClr val="000080"/>
              </a:solidFill>
            </a:endParaRPr>
          </a:p>
        </p:txBody>
      </p:sp>
      <p:pic>
        <p:nvPicPr>
          <p:cNvPr id="11" name="Picture 10" descr="boy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58251" y="1831446"/>
            <a:ext cx="799149" cy="1034249"/>
          </a:xfrm>
          <a:prstGeom prst="rect">
            <a:avLst/>
          </a:prstGeom>
        </p:spPr>
      </p:pic>
      <p:pic>
        <p:nvPicPr>
          <p:cNvPr id="12" name="Picture 11" descr="boy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73388" y="1845734"/>
            <a:ext cx="872139" cy="1128712"/>
          </a:xfrm>
          <a:prstGeom prst="rect">
            <a:avLst/>
          </a:prstGeom>
        </p:spPr>
      </p:pic>
      <p:pic>
        <p:nvPicPr>
          <p:cNvPr id="13" name="Picture 12" descr="boy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19872" y="1856847"/>
            <a:ext cx="863553" cy="11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from Expert Advice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algorithm maintains </a:t>
            </a:r>
            <a:r>
              <a:rPr lang="en-US" dirty="0" smtClean="0">
                <a:solidFill>
                  <a:srgbClr val="008000"/>
                </a:solidFill>
              </a:rPr>
              <a:t>weights</a:t>
            </a:r>
            <a:r>
              <a:rPr lang="en-US" dirty="0" smtClean="0"/>
              <a:t> over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experts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 each time step </a:t>
            </a:r>
            <a:r>
              <a:rPr lang="en-US" i="1" dirty="0" err="1" smtClean="0"/>
              <a:t>t</a:t>
            </a:r>
            <a:r>
              <a:rPr lang="en-US" dirty="0" smtClean="0"/>
              <a:t>, the algorithm…</a:t>
            </a:r>
          </a:p>
          <a:p>
            <a:pPr lvl="1" eaLnBrk="1" hangingPunct="1"/>
            <a:r>
              <a:rPr lang="en-US" dirty="0" smtClean="0"/>
              <a:t>Observes the instantaneous loss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i,t</a:t>
            </a:r>
            <a:r>
              <a:rPr lang="en-US" dirty="0" smtClean="0"/>
              <a:t> of each expert </a:t>
            </a:r>
            <a:r>
              <a:rPr lang="en-US" i="1" dirty="0" err="1" smtClean="0"/>
              <a:t>i</a:t>
            </a:r>
            <a:endParaRPr lang="en-US" dirty="0" smtClean="0"/>
          </a:p>
          <a:p>
            <a:pPr eaLnBrk="1" hangingPunct="1">
              <a:buFont typeface="Times" charset="0"/>
              <a:buNone/>
            </a:pPr>
            <a:endParaRPr lang="en-US" sz="1400" b="1" dirty="0" smtClean="0"/>
          </a:p>
          <a:p>
            <a:pPr eaLnBrk="1" hangingPunct="1">
              <a:buFont typeface="Times" charset="0"/>
              <a:buNone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19225" y="2805113"/>
            <a:ext cx="6381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008000"/>
                </a:solidFill>
              </a:rPr>
              <a:t>w</a:t>
            </a:r>
            <a:r>
              <a:rPr lang="en-US" sz="2400" i="1" kern="0" baseline="-25000" dirty="0">
                <a:solidFill>
                  <a:srgbClr val="008000"/>
                </a:solidFill>
              </a:rPr>
              <a:t>1,t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1975" y="2801938"/>
            <a:ext cx="6381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800000"/>
                </a:solidFill>
              </a:rPr>
              <a:t>w</a:t>
            </a:r>
            <a:r>
              <a:rPr lang="en-US" sz="2400" i="1" kern="0" baseline="-25000" dirty="0">
                <a:solidFill>
                  <a:srgbClr val="800000"/>
                </a:solidFill>
              </a:rPr>
              <a:t>2,t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7049" name="Text Box 14"/>
          <p:cNvSpPr txBox="1">
            <a:spLocks noChangeArrowheads="1"/>
          </p:cNvSpPr>
          <p:nvPr/>
        </p:nvSpPr>
        <p:spPr bwMode="auto">
          <a:xfrm>
            <a:off x="4876800" y="2147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2133600"/>
            <a:ext cx="1033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008000"/>
                </a:solidFill>
              </a:rPr>
              <a:t>l</a:t>
            </a:r>
            <a:r>
              <a:rPr lang="en-US" sz="2400" i="1" kern="0" baseline="-25000" dirty="0">
                <a:solidFill>
                  <a:srgbClr val="008000"/>
                </a:solidFill>
              </a:rPr>
              <a:t>1,t</a:t>
            </a:r>
            <a:r>
              <a:rPr lang="en-US" sz="2400" kern="0" dirty="0">
                <a:solidFill>
                  <a:srgbClr val="008000"/>
                </a:solidFill>
              </a:rPr>
              <a:t> = 0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0938" y="2133600"/>
            <a:ext cx="10334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800000"/>
                </a:solidFill>
              </a:rPr>
              <a:t>l</a:t>
            </a:r>
            <a:r>
              <a:rPr lang="en-US" sz="2400" i="1" kern="0" baseline="-25000" dirty="0">
                <a:solidFill>
                  <a:srgbClr val="800000"/>
                </a:solidFill>
              </a:rPr>
              <a:t>2,t</a:t>
            </a:r>
            <a:r>
              <a:rPr lang="en-US" sz="2400" i="1" kern="0" dirty="0">
                <a:solidFill>
                  <a:srgbClr val="800000"/>
                </a:solidFill>
              </a:rPr>
              <a:t> </a:t>
            </a:r>
            <a:r>
              <a:rPr lang="en-US" sz="2400" kern="0" dirty="0">
                <a:solidFill>
                  <a:srgbClr val="800000"/>
                </a:solidFill>
              </a:rPr>
              <a:t>= 1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7052" name="TextBox 16"/>
          <p:cNvSpPr txBox="1">
            <a:spLocks noChangeArrowheads="1"/>
          </p:cNvSpPr>
          <p:nvPr/>
        </p:nvSpPr>
        <p:spPr bwMode="auto">
          <a:xfrm>
            <a:off x="6410325" y="2814638"/>
            <a:ext cx="67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w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endParaRPr lang="en-US" sz="2400">
              <a:solidFill>
                <a:srgbClr val="000080"/>
              </a:solidFill>
            </a:endParaRPr>
          </a:p>
        </p:txBody>
      </p:sp>
      <p:sp>
        <p:nvSpPr>
          <p:cNvPr id="87053" name="TextBox 20"/>
          <p:cNvSpPr txBox="1">
            <a:spLocks noChangeArrowheads="1"/>
          </p:cNvSpPr>
          <p:nvPr/>
        </p:nvSpPr>
        <p:spPr bwMode="auto">
          <a:xfrm>
            <a:off x="6927850" y="2133600"/>
            <a:ext cx="1265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l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r>
              <a:rPr lang="en-US" sz="2400">
                <a:solidFill>
                  <a:srgbClr val="000080"/>
                </a:solidFill>
              </a:rPr>
              <a:t> = 0.5</a:t>
            </a:r>
          </a:p>
        </p:txBody>
      </p:sp>
      <p:pic>
        <p:nvPicPr>
          <p:cNvPr id="16" name="Picture 15" descr="boy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58251" y="1814513"/>
            <a:ext cx="799149" cy="1034249"/>
          </a:xfrm>
          <a:prstGeom prst="rect">
            <a:avLst/>
          </a:prstGeom>
        </p:spPr>
      </p:pic>
      <p:pic>
        <p:nvPicPr>
          <p:cNvPr id="17" name="Picture 16" descr="boy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73388" y="1828801"/>
            <a:ext cx="872139" cy="1128712"/>
          </a:xfrm>
          <a:prstGeom prst="rect">
            <a:avLst/>
          </a:prstGeom>
        </p:spPr>
      </p:pic>
      <p:pic>
        <p:nvPicPr>
          <p:cNvPr id="20" name="Picture 19" descr="boy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19872" y="1839914"/>
            <a:ext cx="863553" cy="11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from Expert Advice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algorithm maintains </a:t>
            </a:r>
            <a:r>
              <a:rPr lang="en-US" smtClean="0">
                <a:solidFill>
                  <a:srgbClr val="008000"/>
                </a:solidFill>
              </a:rPr>
              <a:t>weights</a:t>
            </a:r>
            <a:r>
              <a:rPr lang="en-US" smtClean="0"/>
              <a:t> over </a:t>
            </a:r>
            <a:r>
              <a:rPr lang="en-US" i="1" smtClean="0"/>
              <a:t>N</a:t>
            </a:r>
            <a:r>
              <a:rPr lang="en-US" smtClean="0"/>
              <a:t> </a:t>
            </a:r>
            <a:r>
              <a:rPr lang="en-US" smtClean="0">
                <a:solidFill>
                  <a:srgbClr val="008000"/>
                </a:solidFill>
              </a:rPr>
              <a:t>experts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At each time step </a:t>
            </a:r>
            <a:r>
              <a:rPr lang="en-US" i="1" smtClean="0"/>
              <a:t>t</a:t>
            </a:r>
            <a:r>
              <a:rPr lang="en-US" smtClean="0"/>
              <a:t>, the algorithm…</a:t>
            </a:r>
          </a:p>
          <a:p>
            <a:pPr lvl="1" eaLnBrk="1" hangingPunct="1"/>
            <a:r>
              <a:rPr lang="en-US" smtClean="0"/>
              <a:t>Observes the instantaneous loss </a:t>
            </a:r>
            <a:r>
              <a:rPr lang="en-US" i="1" smtClean="0"/>
              <a:t>l</a:t>
            </a:r>
            <a:r>
              <a:rPr lang="en-US" i="1" baseline="-25000" smtClean="0"/>
              <a:t>i,t</a:t>
            </a:r>
            <a:r>
              <a:rPr lang="en-US" smtClean="0"/>
              <a:t> of each expert </a:t>
            </a:r>
            <a:r>
              <a:rPr lang="en-US" i="1" smtClean="0"/>
              <a:t>i</a:t>
            </a:r>
            <a:endParaRPr lang="en-US" smtClean="0"/>
          </a:p>
          <a:p>
            <a:pPr lvl="1" eaLnBrk="1" hangingPunct="1"/>
            <a:r>
              <a:rPr lang="en-US" smtClean="0"/>
              <a:t>Receives its own instantaneous loss </a:t>
            </a:r>
            <a:r>
              <a:rPr lang="en-US" i="1" smtClean="0"/>
              <a:t>l</a:t>
            </a:r>
            <a:r>
              <a:rPr lang="en-US" i="1" baseline="-25000" smtClean="0"/>
              <a:t>A,t</a:t>
            </a:r>
            <a:r>
              <a:rPr lang="en-US" smtClean="0"/>
              <a:t> = </a:t>
            </a:r>
            <a:r>
              <a:rPr lang="en-US" smtClean="0">
                <a:sym typeface="Symbol" charset="2"/>
              </a:rPr>
              <a:t></a:t>
            </a:r>
            <a:r>
              <a:rPr lang="en-US" i="1" baseline="-25000" smtClean="0"/>
              <a:t>i</a:t>
            </a:r>
            <a:r>
              <a:rPr lang="en-US" i="1" smtClean="0"/>
              <a:t> w</a:t>
            </a:r>
            <a:r>
              <a:rPr lang="en-US" i="1" baseline="-25000" smtClean="0"/>
              <a:t>i,t</a:t>
            </a:r>
            <a:r>
              <a:rPr lang="en-US" i="1" smtClean="0"/>
              <a:t> l</a:t>
            </a:r>
            <a:r>
              <a:rPr lang="en-US" i="1" baseline="-25000" smtClean="0"/>
              <a:t>i,t</a:t>
            </a:r>
          </a:p>
          <a:p>
            <a:pPr eaLnBrk="1" hangingPunct="1"/>
            <a:endParaRPr lang="en-US" sz="1400" b="1" smtClean="0"/>
          </a:p>
          <a:p>
            <a:pPr eaLnBrk="1" hangingPunct="1">
              <a:buFont typeface="Times" charset="0"/>
              <a:buNone/>
            </a:pPr>
            <a:endParaRPr lang="en-US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19225" y="2805113"/>
            <a:ext cx="6381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008000"/>
                </a:solidFill>
              </a:rPr>
              <a:t>w</a:t>
            </a:r>
            <a:r>
              <a:rPr lang="en-US" sz="2400" i="1" kern="0" baseline="-25000" dirty="0">
                <a:solidFill>
                  <a:srgbClr val="008000"/>
                </a:solidFill>
              </a:rPr>
              <a:t>1,t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1975" y="2801938"/>
            <a:ext cx="6381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800000"/>
                </a:solidFill>
              </a:rPr>
              <a:t>w</a:t>
            </a:r>
            <a:r>
              <a:rPr lang="en-US" sz="2400" i="1" kern="0" baseline="-25000" dirty="0">
                <a:solidFill>
                  <a:srgbClr val="800000"/>
                </a:solidFill>
              </a:rPr>
              <a:t>2,t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9097" name="Text Box 14"/>
          <p:cNvSpPr txBox="1">
            <a:spLocks noChangeArrowheads="1"/>
          </p:cNvSpPr>
          <p:nvPr/>
        </p:nvSpPr>
        <p:spPr bwMode="auto">
          <a:xfrm>
            <a:off x="4876800" y="2147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2133600"/>
            <a:ext cx="1033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008000"/>
                </a:solidFill>
              </a:rPr>
              <a:t>l</a:t>
            </a:r>
            <a:r>
              <a:rPr lang="en-US" sz="2400" i="1" kern="0" baseline="-25000" dirty="0">
                <a:solidFill>
                  <a:srgbClr val="008000"/>
                </a:solidFill>
              </a:rPr>
              <a:t>1,t</a:t>
            </a:r>
            <a:r>
              <a:rPr lang="en-US" sz="2400" kern="0" dirty="0">
                <a:solidFill>
                  <a:srgbClr val="008000"/>
                </a:solidFill>
              </a:rPr>
              <a:t> = 0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0938" y="2133600"/>
            <a:ext cx="10334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800000"/>
                </a:solidFill>
              </a:rPr>
              <a:t>l</a:t>
            </a:r>
            <a:r>
              <a:rPr lang="en-US" sz="2400" i="1" kern="0" baseline="-25000" dirty="0">
                <a:solidFill>
                  <a:srgbClr val="800000"/>
                </a:solidFill>
              </a:rPr>
              <a:t>2,t</a:t>
            </a:r>
            <a:r>
              <a:rPr lang="en-US" sz="2400" i="1" kern="0" dirty="0">
                <a:solidFill>
                  <a:srgbClr val="800000"/>
                </a:solidFill>
              </a:rPr>
              <a:t> </a:t>
            </a:r>
            <a:r>
              <a:rPr lang="en-US" sz="2400" kern="0" dirty="0">
                <a:solidFill>
                  <a:srgbClr val="800000"/>
                </a:solidFill>
              </a:rPr>
              <a:t>= 1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9100" name="TextBox 16"/>
          <p:cNvSpPr txBox="1">
            <a:spLocks noChangeArrowheads="1"/>
          </p:cNvSpPr>
          <p:nvPr/>
        </p:nvSpPr>
        <p:spPr bwMode="auto">
          <a:xfrm>
            <a:off x="6410325" y="2814638"/>
            <a:ext cx="67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w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endParaRPr lang="en-US" sz="2400">
              <a:solidFill>
                <a:srgbClr val="000080"/>
              </a:solidFill>
            </a:endParaRPr>
          </a:p>
        </p:txBody>
      </p:sp>
      <p:sp>
        <p:nvSpPr>
          <p:cNvPr id="89101" name="TextBox 20"/>
          <p:cNvSpPr txBox="1">
            <a:spLocks noChangeArrowheads="1"/>
          </p:cNvSpPr>
          <p:nvPr/>
        </p:nvSpPr>
        <p:spPr bwMode="auto">
          <a:xfrm>
            <a:off x="6927850" y="2133600"/>
            <a:ext cx="1265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l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r>
              <a:rPr lang="en-US" sz="2400">
                <a:solidFill>
                  <a:srgbClr val="000080"/>
                </a:solidFill>
              </a:rPr>
              <a:t> = 0.5</a:t>
            </a:r>
          </a:p>
        </p:txBody>
      </p:sp>
      <p:pic>
        <p:nvPicPr>
          <p:cNvPr id="16" name="Picture 15" descr="boy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58251" y="1814513"/>
            <a:ext cx="799149" cy="1034249"/>
          </a:xfrm>
          <a:prstGeom prst="rect">
            <a:avLst/>
          </a:prstGeom>
        </p:spPr>
      </p:pic>
      <p:pic>
        <p:nvPicPr>
          <p:cNvPr id="17" name="Picture 16" descr="boy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73388" y="1828801"/>
            <a:ext cx="872139" cy="1128712"/>
          </a:xfrm>
          <a:prstGeom prst="rect">
            <a:avLst/>
          </a:prstGeom>
        </p:spPr>
      </p:pic>
      <p:pic>
        <p:nvPicPr>
          <p:cNvPr id="20" name="Picture 19" descr="boy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19872" y="1839914"/>
            <a:ext cx="863553" cy="11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from Expert Advice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algorithm maintains </a:t>
            </a:r>
            <a:r>
              <a:rPr lang="en-US" dirty="0" smtClean="0">
                <a:solidFill>
                  <a:srgbClr val="008000"/>
                </a:solidFill>
              </a:rPr>
              <a:t>weights</a:t>
            </a:r>
            <a:r>
              <a:rPr lang="en-US" dirty="0" smtClean="0"/>
              <a:t> over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experts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 each time step </a:t>
            </a:r>
            <a:r>
              <a:rPr lang="en-US" i="1" dirty="0" err="1" smtClean="0"/>
              <a:t>t</a:t>
            </a:r>
            <a:r>
              <a:rPr lang="en-US" dirty="0" smtClean="0"/>
              <a:t>, the algorithm…</a:t>
            </a:r>
          </a:p>
          <a:p>
            <a:pPr lvl="1" eaLnBrk="1" hangingPunct="1"/>
            <a:r>
              <a:rPr lang="en-US" dirty="0" smtClean="0"/>
              <a:t>Observes the instantaneous loss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i,t</a:t>
            </a:r>
            <a:r>
              <a:rPr lang="en-US" dirty="0" smtClean="0"/>
              <a:t> of each expert </a:t>
            </a:r>
            <a:r>
              <a:rPr lang="en-US" i="1" dirty="0" err="1" smtClean="0"/>
              <a:t>i</a:t>
            </a:r>
            <a:endParaRPr lang="en-US" dirty="0" smtClean="0"/>
          </a:p>
          <a:p>
            <a:pPr lvl="1" eaLnBrk="1" hangingPunct="1"/>
            <a:r>
              <a:rPr lang="en-US" dirty="0" smtClean="0"/>
              <a:t>Receives its own instantaneous loss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A,t</a:t>
            </a:r>
            <a:r>
              <a:rPr lang="en-US" dirty="0" smtClean="0"/>
              <a:t> = </a:t>
            </a:r>
            <a:r>
              <a:rPr lang="en-US" dirty="0" err="1" smtClean="0">
                <a:sym typeface="Symbol" charset="2"/>
              </a:rPr>
              <a:t>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i,t</a:t>
            </a:r>
            <a:r>
              <a:rPr lang="en-US" i="1" dirty="0" smtClean="0"/>
              <a:t>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i,t</a:t>
            </a:r>
            <a:endParaRPr lang="en-US" i="1" baseline="-25000" dirty="0" smtClean="0"/>
          </a:p>
          <a:p>
            <a:pPr lvl="1" eaLnBrk="1" hangingPunct="1"/>
            <a:r>
              <a:rPr lang="en-US" dirty="0" smtClean="0"/>
              <a:t>Selects new weights </a:t>
            </a:r>
            <a:r>
              <a:rPr lang="en-US" i="1" dirty="0" smtClean="0"/>
              <a:t>w</a:t>
            </a:r>
            <a:r>
              <a:rPr lang="en-US" i="1" baseline="-25000" dirty="0" smtClean="0"/>
              <a:t>i,t+1</a:t>
            </a:r>
            <a:endParaRPr lang="en-US" dirty="0" smtClean="0"/>
          </a:p>
          <a:p>
            <a:pPr eaLnBrk="1" hangingPunct="1"/>
            <a:endParaRPr lang="en-US" sz="1400" b="1" dirty="0" smtClean="0"/>
          </a:p>
          <a:p>
            <a:pPr eaLnBrk="1" hangingPunct="1">
              <a:buFont typeface="Times" charset="0"/>
              <a:buNone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19225" y="2805113"/>
            <a:ext cx="6381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008000"/>
                </a:solidFill>
              </a:rPr>
              <a:t>w</a:t>
            </a:r>
            <a:r>
              <a:rPr lang="en-US" sz="2400" i="1" kern="0" baseline="-25000" dirty="0">
                <a:solidFill>
                  <a:srgbClr val="008000"/>
                </a:solidFill>
              </a:rPr>
              <a:t>1,t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1975" y="2801938"/>
            <a:ext cx="6381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800000"/>
                </a:solidFill>
              </a:rPr>
              <a:t>w</a:t>
            </a:r>
            <a:r>
              <a:rPr lang="en-US" sz="2400" i="1" kern="0" baseline="-25000" dirty="0">
                <a:solidFill>
                  <a:srgbClr val="800000"/>
                </a:solidFill>
              </a:rPr>
              <a:t>2,t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91145" name="Text Box 14"/>
          <p:cNvSpPr txBox="1">
            <a:spLocks noChangeArrowheads="1"/>
          </p:cNvSpPr>
          <p:nvPr/>
        </p:nvSpPr>
        <p:spPr bwMode="auto">
          <a:xfrm>
            <a:off x="4876800" y="2147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2133600"/>
            <a:ext cx="1033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008000"/>
                </a:solidFill>
              </a:rPr>
              <a:t>l</a:t>
            </a:r>
            <a:r>
              <a:rPr lang="en-US" sz="2400" i="1" kern="0" baseline="-25000" dirty="0">
                <a:solidFill>
                  <a:srgbClr val="008000"/>
                </a:solidFill>
              </a:rPr>
              <a:t>1,t</a:t>
            </a:r>
            <a:r>
              <a:rPr lang="en-US" sz="2400" kern="0" dirty="0">
                <a:solidFill>
                  <a:srgbClr val="008000"/>
                </a:solidFill>
              </a:rPr>
              <a:t> = 0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0938" y="2133600"/>
            <a:ext cx="10334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800000"/>
                </a:solidFill>
              </a:rPr>
              <a:t>l</a:t>
            </a:r>
            <a:r>
              <a:rPr lang="en-US" sz="2400" i="1" kern="0" baseline="-25000" dirty="0">
                <a:solidFill>
                  <a:srgbClr val="800000"/>
                </a:solidFill>
              </a:rPr>
              <a:t>2,t</a:t>
            </a:r>
            <a:r>
              <a:rPr lang="en-US" sz="2400" i="1" kern="0" dirty="0">
                <a:solidFill>
                  <a:srgbClr val="800000"/>
                </a:solidFill>
              </a:rPr>
              <a:t> </a:t>
            </a:r>
            <a:r>
              <a:rPr lang="en-US" sz="2400" kern="0" dirty="0">
                <a:solidFill>
                  <a:srgbClr val="800000"/>
                </a:solidFill>
              </a:rPr>
              <a:t>= 1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91148" name="TextBox 16"/>
          <p:cNvSpPr txBox="1">
            <a:spLocks noChangeArrowheads="1"/>
          </p:cNvSpPr>
          <p:nvPr/>
        </p:nvSpPr>
        <p:spPr bwMode="auto">
          <a:xfrm>
            <a:off x="6410325" y="2814638"/>
            <a:ext cx="67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w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endParaRPr lang="en-US" sz="2400">
              <a:solidFill>
                <a:srgbClr val="000080"/>
              </a:solidFill>
            </a:endParaRPr>
          </a:p>
        </p:txBody>
      </p:sp>
      <p:sp>
        <p:nvSpPr>
          <p:cNvPr id="91149" name="TextBox 20"/>
          <p:cNvSpPr txBox="1">
            <a:spLocks noChangeArrowheads="1"/>
          </p:cNvSpPr>
          <p:nvPr/>
        </p:nvSpPr>
        <p:spPr bwMode="auto">
          <a:xfrm>
            <a:off x="6927850" y="2133600"/>
            <a:ext cx="1265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l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r>
              <a:rPr lang="en-US" sz="2400">
                <a:solidFill>
                  <a:srgbClr val="000080"/>
                </a:solidFill>
              </a:rPr>
              <a:t> = 0.5</a:t>
            </a:r>
          </a:p>
        </p:txBody>
      </p:sp>
      <p:pic>
        <p:nvPicPr>
          <p:cNvPr id="16" name="Picture 15" descr="boy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58251" y="1865312"/>
            <a:ext cx="799149" cy="1034249"/>
          </a:xfrm>
          <a:prstGeom prst="rect">
            <a:avLst/>
          </a:prstGeom>
        </p:spPr>
      </p:pic>
      <p:pic>
        <p:nvPicPr>
          <p:cNvPr id="17" name="Picture 16" descr="boy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73388" y="1828801"/>
            <a:ext cx="872139" cy="1128712"/>
          </a:xfrm>
          <a:prstGeom prst="rect">
            <a:avLst/>
          </a:prstGeom>
        </p:spPr>
      </p:pic>
      <p:pic>
        <p:nvPicPr>
          <p:cNvPr id="20" name="Picture 19" descr="boy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19872" y="1839914"/>
            <a:ext cx="863553" cy="11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from Expert Advice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algorithm maintains </a:t>
            </a:r>
            <a:r>
              <a:rPr lang="en-US" dirty="0" smtClean="0">
                <a:solidFill>
                  <a:srgbClr val="008000"/>
                </a:solidFill>
              </a:rPr>
              <a:t>weights</a:t>
            </a:r>
            <a:r>
              <a:rPr lang="en-US" dirty="0" smtClean="0"/>
              <a:t> over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experts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 each time step </a:t>
            </a:r>
            <a:r>
              <a:rPr lang="en-US" i="1" dirty="0" err="1" smtClean="0"/>
              <a:t>t</a:t>
            </a:r>
            <a:r>
              <a:rPr lang="en-US" dirty="0" smtClean="0"/>
              <a:t>, the algorithm…</a:t>
            </a:r>
          </a:p>
          <a:p>
            <a:pPr lvl="1" eaLnBrk="1" hangingPunct="1"/>
            <a:r>
              <a:rPr lang="en-US" dirty="0" smtClean="0"/>
              <a:t>Observes the instantaneous loss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i,t</a:t>
            </a:r>
            <a:r>
              <a:rPr lang="en-US" dirty="0" smtClean="0"/>
              <a:t> of each expert </a:t>
            </a:r>
            <a:r>
              <a:rPr lang="en-US" i="1" dirty="0" err="1" smtClean="0"/>
              <a:t>i</a:t>
            </a:r>
            <a:endParaRPr lang="en-US" dirty="0" smtClean="0"/>
          </a:p>
          <a:p>
            <a:pPr lvl="1" eaLnBrk="1" hangingPunct="1"/>
            <a:r>
              <a:rPr lang="en-US" dirty="0" smtClean="0"/>
              <a:t>Receives its own instantaneous loss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A,t</a:t>
            </a:r>
            <a:r>
              <a:rPr lang="en-US" dirty="0" smtClean="0"/>
              <a:t> = </a:t>
            </a:r>
            <a:r>
              <a:rPr lang="en-US" dirty="0" err="1" smtClean="0">
                <a:sym typeface="Symbol" charset="2"/>
              </a:rPr>
              <a:t>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i,t</a:t>
            </a:r>
            <a:r>
              <a:rPr lang="en-US" i="1" dirty="0" smtClean="0"/>
              <a:t>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i,t</a:t>
            </a:r>
            <a:endParaRPr lang="en-US" i="1" baseline="-25000" dirty="0" smtClean="0"/>
          </a:p>
          <a:p>
            <a:pPr lvl="1" eaLnBrk="1" hangingPunct="1"/>
            <a:r>
              <a:rPr lang="en-US" dirty="0" smtClean="0"/>
              <a:t>Selects new weights </a:t>
            </a:r>
            <a:r>
              <a:rPr lang="en-US" i="1" dirty="0" smtClean="0"/>
              <a:t>w</a:t>
            </a:r>
            <a:r>
              <a:rPr lang="en-US" i="1" baseline="-25000" dirty="0" smtClean="0"/>
              <a:t>i,t+1</a:t>
            </a:r>
            <a:endParaRPr lang="en-US" dirty="0" smtClean="0"/>
          </a:p>
          <a:p>
            <a:pPr eaLnBrk="1" hangingPunct="1"/>
            <a:endParaRPr lang="en-US" sz="1400" b="1" dirty="0" smtClean="0"/>
          </a:p>
          <a:p>
            <a:pPr eaLnBrk="1" hangingPunct="1">
              <a:buFont typeface="Times" charset="0"/>
              <a:buNone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81088" y="2660650"/>
            <a:ext cx="1314450" cy="692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i="1" kern="0" dirty="0">
                <a:solidFill>
                  <a:srgbClr val="008000"/>
                </a:solidFill>
              </a:rPr>
              <a:t>w</a:t>
            </a:r>
            <a:r>
              <a:rPr lang="en-US" sz="3900" i="1" kern="0" baseline="-25000" dirty="0">
                <a:solidFill>
                  <a:srgbClr val="008000"/>
                </a:solidFill>
              </a:rPr>
              <a:t>1,t</a:t>
            </a:r>
            <a:r>
              <a:rPr lang="en-US" sz="3900" kern="0" baseline="-25000" dirty="0">
                <a:solidFill>
                  <a:srgbClr val="008000"/>
                </a:solidFill>
              </a:rPr>
              <a:t>+</a:t>
            </a:r>
            <a:r>
              <a:rPr lang="en-US" sz="3900" i="1" kern="0" baseline="-25000" dirty="0">
                <a:solidFill>
                  <a:srgbClr val="008000"/>
                </a:solidFill>
              </a:rPr>
              <a:t>1</a:t>
            </a:r>
            <a:endParaRPr lang="en-US" sz="39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3563" y="2895600"/>
            <a:ext cx="6350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kern="0" dirty="0">
                <a:solidFill>
                  <a:srgbClr val="800000"/>
                </a:solidFill>
              </a:rPr>
              <a:t>w</a:t>
            </a:r>
            <a:r>
              <a:rPr lang="en-US" sz="1600" i="1" kern="0" baseline="-25000" dirty="0">
                <a:solidFill>
                  <a:srgbClr val="800000"/>
                </a:solidFill>
              </a:rPr>
              <a:t>2,t</a:t>
            </a:r>
            <a:r>
              <a:rPr lang="en-US" sz="1600" kern="0" baseline="-25000" dirty="0">
                <a:solidFill>
                  <a:srgbClr val="800000"/>
                </a:solidFill>
              </a:rPr>
              <a:t>+</a:t>
            </a:r>
            <a:r>
              <a:rPr lang="en-US" sz="1600" i="1" kern="0" baseline="-25000" dirty="0">
                <a:solidFill>
                  <a:srgbClr val="800000"/>
                </a:solidFill>
              </a:rPr>
              <a:t>1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93193" name="TextBox 15"/>
          <p:cNvSpPr txBox="1">
            <a:spLocks noChangeArrowheads="1"/>
          </p:cNvSpPr>
          <p:nvPr/>
        </p:nvSpPr>
        <p:spPr bwMode="auto">
          <a:xfrm>
            <a:off x="6300788" y="2814638"/>
            <a:ext cx="892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w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r>
              <a:rPr lang="en-US" sz="2400" baseline="-25000">
                <a:solidFill>
                  <a:srgbClr val="000080"/>
                </a:solidFill>
              </a:rPr>
              <a:t>+</a:t>
            </a:r>
            <a:r>
              <a:rPr lang="en-US" sz="2400" i="1" baseline="-25000">
                <a:solidFill>
                  <a:srgbClr val="000080"/>
                </a:solidFill>
              </a:rPr>
              <a:t>1</a:t>
            </a:r>
            <a:endParaRPr lang="en-US" sz="2400">
              <a:solidFill>
                <a:srgbClr val="000080"/>
              </a:solidFill>
            </a:endParaRPr>
          </a:p>
        </p:txBody>
      </p:sp>
      <p:sp>
        <p:nvSpPr>
          <p:cNvPr id="93194" name="Text Box 14"/>
          <p:cNvSpPr txBox="1">
            <a:spLocks noChangeArrowheads="1"/>
          </p:cNvSpPr>
          <p:nvPr/>
        </p:nvSpPr>
        <p:spPr bwMode="auto">
          <a:xfrm>
            <a:off x="4876800" y="2147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2133600"/>
            <a:ext cx="1033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008000"/>
                </a:solidFill>
              </a:rPr>
              <a:t>l</a:t>
            </a:r>
            <a:r>
              <a:rPr lang="en-US" sz="2400" i="1" kern="0" baseline="-25000" dirty="0">
                <a:solidFill>
                  <a:srgbClr val="008000"/>
                </a:solidFill>
              </a:rPr>
              <a:t>1,t</a:t>
            </a:r>
            <a:r>
              <a:rPr lang="en-US" sz="2400" kern="0" dirty="0">
                <a:solidFill>
                  <a:srgbClr val="008000"/>
                </a:solidFill>
              </a:rPr>
              <a:t> = 0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0938" y="2133600"/>
            <a:ext cx="10334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>
                <a:solidFill>
                  <a:srgbClr val="800000"/>
                </a:solidFill>
              </a:rPr>
              <a:t>l</a:t>
            </a:r>
            <a:r>
              <a:rPr lang="en-US" sz="2400" i="1" kern="0" baseline="-25000" dirty="0">
                <a:solidFill>
                  <a:srgbClr val="800000"/>
                </a:solidFill>
              </a:rPr>
              <a:t>2,t</a:t>
            </a:r>
            <a:r>
              <a:rPr lang="en-US" sz="2400" i="1" kern="0" dirty="0">
                <a:solidFill>
                  <a:srgbClr val="800000"/>
                </a:solidFill>
              </a:rPr>
              <a:t> </a:t>
            </a:r>
            <a:r>
              <a:rPr lang="en-US" sz="2400" kern="0" dirty="0">
                <a:solidFill>
                  <a:srgbClr val="800000"/>
                </a:solidFill>
              </a:rPr>
              <a:t>= 1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93197" name="TextBox 19"/>
          <p:cNvSpPr txBox="1">
            <a:spLocks noChangeArrowheads="1"/>
          </p:cNvSpPr>
          <p:nvPr/>
        </p:nvSpPr>
        <p:spPr bwMode="auto">
          <a:xfrm>
            <a:off x="6927850" y="2133600"/>
            <a:ext cx="1265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</a:rPr>
              <a:t>l</a:t>
            </a:r>
            <a:r>
              <a:rPr lang="en-US" sz="2400" i="1" baseline="-25000">
                <a:solidFill>
                  <a:srgbClr val="000080"/>
                </a:solidFill>
              </a:rPr>
              <a:t>N,t</a:t>
            </a:r>
            <a:r>
              <a:rPr lang="en-US" sz="2400">
                <a:solidFill>
                  <a:srgbClr val="000080"/>
                </a:solidFill>
              </a:rPr>
              <a:t> = 0.5</a:t>
            </a:r>
          </a:p>
        </p:txBody>
      </p:sp>
      <p:pic>
        <p:nvPicPr>
          <p:cNvPr id="16" name="Picture 15" descr="boy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75184" y="1848379"/>
            <a:ext cx="799149" cy="1034249"/>
          </a:xfrm>
          <a:prstGeom prst="rect">
            <a:avLst/>
          </a:prstGeom>
        </p:spPr>
      </p:pic>
      <p:pic>
        <p:nvPicPr>
          <p:cNvPr id="17" name="Picture 16" descr="boy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73388" y="1828801"/>
            <a:ext cx="872139" cy="1128712"/>
          </a:xfrm>
          <a:prstGeom prst="rect">
            <a:avLst/>
          </a:prstGeom>
        </p:spPr>
      </p:pic>
      <p:pic>
        <p:nvPicPr>
          <p:cNvPr id="20" name="Picture 19" descr="boy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19872" y="1839914"/>
            <a:ext cx="863553" cy="11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Majority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classic Randomized Weighted Majority algorithm </a:t>
            </a:r>
            <a:r>
              <a:rPr lang="en-US" sz="2400" dirty="0" smtClean="0">
                <a:solidFill>
                  <a:srgbClr val="008000"/>
                </a:solidFill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Littlestone</a:t>
            </a:r>
            <a:r>
              <a:rPr lang="en-US" sz="2400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&amp;</a:t>
            </a:r>
            <a:r>
              <a:rPr lang="en-US" sz="2400" dirty="0" err="1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Warmuth</a:t>
            </a:r>
            <a:r>
              <a:rPr lang="en-US" sz="2400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94]</a:t>
            </a:r>
            <a:r>
              <a:rPr lang="en-US" dirty="0" smtClean="0"/>
              <a:t> uses exponential </a:t>
            </a:r>
            <a:r>
              <a:rPr lang="en-US" dirty="0" smtClean="0"/>
              <a:t>weight updates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Regret = Algorithm’s accumulated loss – loss of the best performing expert &lt; </a:t>
            </a:r>
            <a:r>
              <a:rPr lang="en-US" dirty="0" smtClean="0">
                <a:solidFill>
                  <a:srgbClr val="000000"/>
                </a:solidFill>
              </a:rPr>
              <a:t>O((</a:t>
            </a:r>
            <a:r>
              <a:rPr lang="en-US" i="1" dirty="0" smtClean="0">
                <a:solidFill>
                  <a:srgbClr val="000000"/>
                </a:solidFill>
              </a:rPr>
              <a:t>T logN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baseline="30000" dirty="0" smtClean="0">
                <a:solidFill>
                  <a:srgbClr val="000000"/>
                </a:solidFill>
              </a:rPr>
              <a:t>1/2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equation looks very</a:t>
            </a:r>
            <a:r>
              <a:rPr lang="en-US" dirty="0" smtClean="0"/>
              <a:t> much like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590800" y="2224088"/>
            <a:ext cx="3657600" cy="1052512"/>
            <a:chOff x="2590800" y="2224088"/>
            <a:chExt cx="3657600" cy="1052512"/>
          </a:xfrm>
        </p:grpSpPr>
        <p:sp>
          <p:nvSpPr>
            <p:cNvPr id="100356" name="Text Box 6"/>
            <p:cNvSpPr txBox="1">
              <a:spLocks noChangeArrowheads="1"/>
            </p:cNvSpPr>
            <p:nvPr/>
          </p:nvSpPr>
          <p:spPr bwMode="auto">
            <a:xfrm>
              <a:off x="2590800" y="2452688"/>
              <a:ext cx="11430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i="1" dirty="0" err="1">
                  <a:solidFill>
                    <a:srgbClr val="000000"/>
                  </a:solidFill>
                </a:rPr>
                <a:t>w</a:t>
              </a:r>
              <a:r>
                <a:rPr lang="en-US" sz="2800" i="1" baseline="-25000" dirty="0" err="1">
                  <a:solidFill>
                    <a:srgbClr val="000000"/>
                  </a:solidFill>
                </a:rPr>
                <a:t>i,t</a:t>
              </a:r>
              <a:r>
                <a:rPr lang="en-US" sz="2800" dirty="0">
                  <a:solidFill>
                    <a:srgbClr val="000000"/>
                  </a:solidFill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357" name="Text Box 7"/>
            <p:cNvSpPr txBox="1">
              <a:spLocks noChangeArrowheads="1"/>
            </p:cNvSpPr>
            <p:nvPr/>
          </p:nvSpPr>
          <p:spPr bwMode="auto">
            <a:xfrm>
              <a:off x="3810000" y="2224088"/>
              <a:ext cx="2438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srgbClr val="000000"/>
                  </a:solidFill>
                </a:rPr>
                <a:t>e</a:t>
              </a:r>
              <a:r>
                <a:rPr lang="en-US" sz="2800" baseline="30000" dirty="0" err="1" smtClean="0">
                  <a:solidFill>
                    <a:srgbClr val="000000"/>
                  </a:solidFill>
                </a:rPr>
                <a:t>-</a:t>
              </a:r>
              <a:r>
                <a:rPr lang="en-US" sz="2800" i="1" baseline="30000" dirty="0" err="1">
                  <a:solidFill>
                    <a:srgbClr val="000000"/>
                  </a:solidFill>
                  <a:sym typeface="Symbol" charset="2"/>
                </a:rPr>
                <a:t>L</a:t>
              </a:r>
              <a:r>
                <a:rPr lang="en-US" sz="2800" i="1" baseline="30000" dirty="0" err="1">
                  <a:solidFill>
                    <a:srgbClr val="000000"/>
                  </a:solidFill>
                </a:rPr>
                <a:t>i,</a:t>
              </a:r>
              <a:r>
                <a:rPr lang="en-US" sz="2800" i="1" baseline="30000" dirty="0" err="1" smtClean="0">
                  <a:solidFill>
                    <a:srgbClr val="000000"/>
                  </a:solidFill>
                </a:rPr>
                <a:t>t</a:t>
              </a:r>
              <a:endParaRPr lang="en-US" sz="2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00358" name="Text Box 8"/>
            <p:cNvSpPr txBox="1">
              <a:spLocks noChangeArrowheads="1"/>
            </p:cNvSpPr>
            <p:nvPr/>
          </p:nvSpPr>
          <p:spPr bwMode="auto">
            <a:xfrm>
              <a:off x="3657600" y="2757488"/>
              <a:ext cx="2438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000000"/>
                  </a:solidFill>
                  <a:sym typeface="Symbol" charset="2"/>
                </a:rPr>
                <a:t></a:t>
              </a:r>
              <a:r>
                <a:rPr lang="en-US" sz="2800" i="1" baseline="-25000" dirty="0" err="1">
                  <a:solidFill>
                    <a:srgbClr val="000000"/>
                  </a:solidFill>
                  <a:sym typeface="Symbol" charset="2"/>
                </a:rPr>
                <a:t>j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e</a:t>
              </a:r>
              <a:r>
                <a:rPr lang="en-US" sz="2800" baseline="30000" dirty="0" err="1" smtClean="0">
                  <a:solidFill>
                    <a:srgbClr val="000000"/>
                  </a:solidFill>
                </a:rPr>
                <a:t>-</a:t>
              </a:r>
              <a:r>
                <a:rPr lang="en-US" sz="2800" i="1" baseline="30000" dirty="0" err="1">
                  <a:solidFill>
                    <a:srgbClr val="000000"/>
                  </a:solidFill>
                  <a:sym typeface="Symbol" charset="2"/>
                </a:rPr>
                <a:t>L</a:t>
              </a:r>
              <a:r>
                <a:rPr lang="en-US" sz="2800" i="1" baseline="30000" dirty="0" err="1">
                  <a:solidFill>
                    <a:srgbClr val="000000"/>
                  </a:solidFill>
                </a:rPr>
                <a:t>j,</a:t>
              </a:r>
              <a:r>
                <a:rPr lang="en-US" sz="2800" i="1" baseline="30000" dirty="0" err="1" smtClean="0">
                  <a:solidFill>
                    <a:srgbClr val="000000"/>
                  </a:solidFill>
                </a:rPr>
                <a:t>t</a:t>
              </a:r>
              <a:endParaRPr lang="en-US" sz="2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00359" name="Line 9"/>
            <p:cNvSpPr>
              <a:spLocks noChangeShapeType="1"/>
            </p:cNvSpPr>
            <p:nvPr/>
          </p:nvSpPr>
          <p:spPr bwMode="auto">
            <a:xfrm flipV="1">
              <a:off x="3581400" y="2743200"/>
              <a:ext cx="1515533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" name="Picture 7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63" y="5666876"/>
            <a:ext cx="3427266" cy="115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Majority vs. LMSR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Weighted Majority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pitchFamily="-112" charset="0"/>
              <a:buChar char="•"/>
              <a:defRPr/>
            </a:pPr>
            <a:r>
              <a:rPr lang="en-US" i="1" kern="0" dirty="0">
                <a:solidFill>
                  <a:srgbClr val="000000"/>
                </a:solidFill>
              </a:rPr>
              <a:t>N</a:t>
            </a:r>
            <a:r>
              <a:rPr lang="en-US" kern="0" dirty="0">
                <a:solidFill>
                  <a:srgbClr val="000000"/>
                </a:solidFill>
              </a:rPr>
              <a:t> experts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pitchFamily="-112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Maintain weights </a:t>
            </a:r>
            <a:r>
              <a:rPr lang="en-US" i="1" kern="0" dirty="0" err="1">
                <a:solidFill>
                  <a:srgbClr val="000000"/>
                </a:solidFill>
              </a:rPr>
              <a:t>w</a:t>
            </a:r>
            <a:r>
              <a:rPr lang="en-US" i="1" kern="0" baseline="-25000" dirty="0" err="1">
                <a:solidFill>
                  <a:srgbClr val="000000"/>
                </a:solidFill>
              </a:rPr>
              <a:t>i,t</a:t>
            </a:r>
            <a:endParaRPr lang="en-US" i="1" kern="0" baseline="-250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pitchFamily="-112" charset="0"/>
              <a:buChar char="•"/>
              <a:defRPr/>
            </a:pPr>
            <a:endParaRPr lang="en-US" sz="800" kern="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Total loss </a:t>
            </a:r>
            <a:r>
              <a:rPr lang="en-US" i="1" dirty="0" err="1">
                <a:solidFill>
                  <a:srgbClr val="000000"/>
                </a:solidFill>
              </a:rPr>
              <a:t>L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,t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sym typeface="Symbol" charset="2"/>
              </a:rPr>
              <a:t></a:t>
            </a:r>
            <a:r>
              <a:rPr lang="en-US" baseline="30000" dirty="0" err="1" smtClean="0">
                <a:solidFill>
                  <a:srgbClr val="000000"/>
                </a:solidFill>
                <a:sym typeface="Symbol" charset="2"/>
              </a:rPr>
              <a:t>t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s</a:t>
            </a:r>
            <a:r>
              <a:rPr lang="en-US" i="1" baseline="-25000" dirty="0" smtClean="0">
                <a:solidFill>
                  <a:srgbClr val="000000"/>
                </a:solidFill>
              </a:rPr>
              <a:t>=1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l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,</a:t>
            </a:r>
            <a:r>
              <a:rPr lang="en-US" i="1" baseline="-25000" dirty="0" err="1">
                <a:solidFill>
                  <a:srgbClr val="000000"/>
                </a:solidFill>
              </a:rPr>
              <a:t>s</a:t>
            </a:r>
            <a:endParaRPr lang="en-US" i="1" baseline="-2500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800" kern="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pitchFamily="-112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pitchFamily="-112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pitchFamily="-112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pitchFamily="-112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Care </a:t>
            </a:r>
            <a:r>
              <a:rPr lang="en-US" kern="0" dirty="0">
                <a:solidFill>
                  <a:srgbClr val="000000"/>
                </a:solidFill>
              </a:rPr>
              <a:t>about worst-case algorithm regret: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i="1" kern="0" dirty="0" err="1">
                <a:solidFill>
                  <a:srgbClr val="000000"/>
                </a:solidFill>
              </a:rPr>
              <a:t>L</a:t>
            </a:r>
            <a:r>
              <a:rPr lang="en-US" i="1" kern="0" baseline="-25000" dirty="0" err="1">
                <a:solidFill>
                  <a:srgbClr val="000000"/>
                </a:solidFill>
              </a:rPr>
              <a:t>Alg,T</a:t>
            </a:r>
            <a:r>
              <a:rPr lang="en-US" kern="0" dirty="0">
                <a:solidFill>
                  <a:srgbClr val="000000"/>
                </a:solidFill>
              </a:rPr>
              <a:t> – min</a:t>
            </a:r>
            <a:r>
              <a:rPr lang="en-US" i="1" kern="0" baseline="-25000" dirty="0">
                <a:solidFill>
                  <a:srgbClr val="000000"/>
                </a:solidFill>
              </a:rPr>
              <a:t>i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i="1" kern="0" dirty="0" err="1">
                <a:solidFill>
                  <a:srgbClr val="000000"/>
                </a:solidFill>
              </a:rPr>
              <a:t>L</a:t>
            </a:r>
            <a:r>
              <a:rPr lang="en-US" i="1" kern="0" baseline="-25000" dirty="0" err="1">
                <a:solidFill>
                  <a:srgbClr val="000000"/>
                </a:solidFill>
              </a:rPr>
              <a:t>i,T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LMSR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498975" cy="3951288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</a:pP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outcomes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70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Maintain prices </a:t>
            </a:r>
            <a:r>
              <a:rPr lang="en-US" i="1" dirty="0" err="1" smtClean="0">
                <a:solidFill>
                  <a:srgbClr val="000000"/>
                </a:solidFill>
              </a:rPr>
              <a:t>p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i,t</a:t>
            </a:r>
            <a:endParaRPr lang="en-US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</a:pPr>
            <a:endParaRPr lang="en-US" sz="70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Total shares sold </a:t>
            </a:r>
            <a:r>
              <a:rPr lang="en-US" i="1" dirty="0" err="1">
                <a:solidFill>
                  <a:srgbClr val="00000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i,t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sym typeface="Symbol" charset="2"/>
              </a:rPr>
              <a:t></a:t>
            </a:r>
            <a:r>
              <a:rPr lang="en-US" baseline="30000" dirty="0" err="1" smtClean="0">
                <a:solidFill>
                  <a:srgbClr val="000000"/>
                </a:solidFill>
                <a:sym typeface="Symbol" charset="2"/>
              </a:rPr>
              <a:t>t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s</a:t>
            </a:r>
            <a:r>
              <a:rPr lang="en-US" i="1" baseline="-25000" dirty="0" smtClean="0">
                <a:solidFill>
                  <a:srgbClr val="000000"/>
                </a:solidFill>
              </a:rPr>
              <a:t>=1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i,s</a:t>
            </a:r>
            <a:endParaRPr lang="en-US" i="1" baseline="-2500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70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Care about worst-case market maker loss: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dirty="0" smtClean="0">
                <a:solidFill>
                  <a:srgbClr val="000000"/>
                </a:solidFill>
              </a:rPr>
              <a:t>$ received – max</a:t>
            </a:r>
            <a:r>
              <a:rPr lang="en-US" i="1" baseline="-25000" dirty="0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baseline="-25000" dirty="0" err="1" smtClean="0">
                <a:solidFill>
                  <a:srgbClr val="000000"/>
                </a:solidFill>
              </a:rPr>
              <a:t>,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T</a:t>
            </a:r>
            <a:endParaRPr lang="en-US" i="1" baseline="-250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35028" y="3598327"/>
            <a:ext cx="3657600" cy="1052512"/>
            <a:chOff x="2590800" y="2224088"/>
            <a:chExt cx="3657600" cy="1052512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590800" y="2452688"/>
              <a:ext cx="11430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i="1" dirty="0" err="1">
                  <a:solidFill>
                    <a:srgbClr val="000000"/>
                  </a:solidFill>
                </a:rPr>
                <a:t>w</a:t>
              </a:r>
              <a:r>
                <a:rPr lang="en-US" sz="2800" i="1" baseline="-25000" dirty="0" err="1">
                  <a:solidFill>
                    <a:srgbClr val="000000"/>
                  </a:solidFill>
                </a:rPr>
                <a:t>i,t</a:t>
              </a:r>
              <a:r>
                <a:rPr lang="en-US" sz="2800" dirty="0">
                  <a:solidFill>
                    <a:srgbClr val="000000"/>
                  </a:solidFill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810000" y="2224088"/>
              <a:ext cx="2438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srgbClr val="000000"/>
                  </a:solidFill>
                </a:rPr>
                <a:t>e</a:t>
              </a:r>
              <a:r>
                <a:rPr lang="en-US" sz="2800" baseline="30000" dirty="0" err="1" smtClean="0">
                  <a:solidFill>
                    <a:srgbClr val="000000"/>
                  </a:solidFill>
                </a:rPr>
                <a:t>-</a:t>
              </a:r>
              <a:r>
                <a:rPr lang="en-US" sz="2800" i="1" baseline="30000" dirty="0" err="1">
                  <a:solidFill>
                    <a:srgbClr val="000000"/>
                  </a:solidFill>
                  <a:sym typeface="Symbol" charset="2"/>
                </a:rPr>
                <a:t>L</a:t>
              </a:r>
              <a:r>
                <a:rPr lang="en-US" sz="2800" i="1" baseline="30000" dirty="0" err="1">
                  <a:solidFill>
                    <a:srgbClr val="000000"/>
                  </a:solidFill>
                </a:rPr>
                <a:t>i,</a:t>
              </a:r>
              <a:r>
                <a:rPr lang="en-US" sz="2800" i="1" baseline="30000" dirty="0" err="1" smtClean="0">
                  <a:solidFill>
                    <a:srgbClr val="000000"/>
                  </a:solidFill>
                </a:rPr>
                <a:t>t</a:t>
              </a:r>
              <a:endParaRPr lang="en-US" sz="2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657600" y="2757488"/>
              <a:ext cx="2438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000000"/>
                  </a:solidFill>
                  <a:sym typeface="Symbol" charset="2"/>
                </a:rPr>
                <a:t></a:t>
              </a:r>
              <a:r>
                <a:rPr lang="en-US" sz="2800" i="1" baseline="-25000" dirty="0" err="1">
                  <a:solidFill>
                    <a:srgbClr val="000000"/>
                  </a:solidFill>
                  <a:sym typeface="Symbol" charset="2"/>
                </a:rPr>
                <a:t>j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e</a:t>
              </a:r>
              <a:r>
                <a:rPr lang="en-US" sz="2800" baseline="30000" dirty="0" err="1" smtClean="0">
                  <a:solidFill>
                    <a:srgbClr val="000000"/>
                  </a:solidFill>
                </a:rPr>
                <a:t>-</a:t>
              </a:r>
              <a:r>
                <a:rPr lang="en-US" sz="2800" i="1" baseline="30000" dirty="0" err="1">
                  <a:solidFill>
                    <a:srgbClr val="000000"/>
                  </a:solidFill>
                  <a:sym typeface="Symbol" charset="2"/>
                </a:rPr>
                <a:t>L</a:t>
              </a:r>
              <a:r>
                <a:rPr lang="en-US" sz="2800" i="1" baseline="30000" dirty="0" err="1">
                  <a:solidFill>
                    <a:srgbClr val="000000"/>
                  </a:solidFill>
                </a:rPr>
                <a:t>j,</a:t>
              </a:r>
              <a:r>
                <a:rPr lang="en-US" sz="2800" i="1" baseline="30000" dirty="0" err="1" smtClean="0">
                  <a:solidFill>
                    <a:srgbClr val="000000"/>
                  </a:solidFill>
                </a:rPr>
                <a:t>t</a:t>
              </a:r>
              <a:endParaRPr lang="en-US" sz="2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3581400" y="2743200"/>
              <a:ext cx="1515533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113867" y="3605471"/>
            <a:ext cx="3657600" cy="1052512"/>
            <a:chOff x="2590800" y="2224088"/>
            <a:chExt cx="3657600" cy="1052512"/>
          </a:xfrm>
        </p:grpSpPr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2590800" y="2452688"/>
              <a:ext cx="11430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i="1" dirty="0" err="1">
                  <a:solidFill>
                    <a:srgbClr val="000000"/>
                  </a:solidFill>
                </a:rPr>
                <a:t>p</a:t>
              </a:r>
              <a:r>
                <a:rPr lang="en-US" sz="2800" i="1" baseline="-25000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2800" i="1" baseline="-25000" dirty="0" err="1">
                  <a:solidFill>
                    <a:srgbClr val="000000"/>
                  </a:solidFill>
                </a:rPr>
                <a:t>,t</a:t>
              </a:r>
              <a:r>
                <a:rPr lang="en-US" sz="2800" dirty="0">
                  <a:solidFill>
                    <a:srgbClr val="000000"/>
                  </a:solidFill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810000" y="2224088"/>
              <a:ext cx="2438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srgbClr val="000000"/>
                  </a:solidFill>
                </a:rPr>
                <a:t>e</a:t>
              </a:r>
              <a:r>
                <a:rPr lang="en-US" sz="2800" baseline="30000" dirty="0" err="1" smtClean="0">
                  <a:solidFill>
                    <a:srgbClr val="000000"/>
                  </a:solidFill>
                </a:rPr>
                <a:t>-</a:t>
              </a:r>
              <a:r>
                <a:rPr lang="en-US" sz="2800" i="1" baseline="30000" dirty="0" err="1">
                  <a:solidFill>
                    <a:srgbClr val="000000"/>
                  </a:solidFill>
                  <a:sym typeface="Symbol" charset="2"/>
                </a:rPr>
                <a:t>Q</a:t>
              </a:r>
              <a:r>
                <a:rPr lang="en-US" sz="2800" i="1" baseline="30000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2800" i="1" baseline="30000" dirty="0" err="1">
                  <a:solidFill>
                    <a:srgbClr val="000000"/>
                  </a:solidFill>
                </a:rPr>
                <a:t>,</a:t>
              </a:r>
              <a:r>
                <a:rPr lang="en-US" sz="2800" i="1" baseline="30000" dirty="0" err="1" smtClean="0">
                  <a:solidFill>
                    <a:srgbClr val="000000"/>
                  </a:solidFill>
                </a:rPr>
                <a:t>t/b</a:t>
              </a:r>
              <a:endParaRPr lang="en-US" sz="2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3657600" y="2757488"/>
              <a:ext cx="2438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000000"/>
                  </a:solidFill>
                  <a:sym typeface="Symbol" charset="2"/>
                </a:rPr>
                <a:t></a:t>
              </a:r>
              <a:r>
                <a:rPr lang="en-US" sz="2800" i="1" baseline="-25000" dirty="0" err="1">
                  <a:solidFill>
                    <a:srgbClr val="000000"/>
                  </a:solidFill>
                  <a:sym typeface="Symbol" charset="2"/>
                </a:rPr>
                <a:t>j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e</a:t>
              </a:r>
              <a:r>
                <a:rPr lang="en-US" sz="2800" baseline="30000" dirty="0" err="1" smtClean="0">
                  <a:solidFill>
                    <a:srgbClr val="000000"/>
                  </a:solidFill>
                </a:rPr>
                <a:t>-</a:t>
              </a:r>
              <a:r>
                <a:rPr lang="en-US" sz="2800" i="1" baseline="30000" dirty="0" err="1">
                  <a:solidFill>
                    <a:srgbClr val="000000"/>
                  </a:solidFill>
                  <a:sym typeface="Symbol" charset="2"/>
                </a:rPr>
                <a:t>Q</a:t>
              </a:r>
              <a:r>
                <a:rPr lang="en-US" sz="2800" i="1" baseline="30000" dirty="0" err="1" smtClean="0">
                  <a:solidFill>
                    <a:srgbClr val="000000"/>
                  </a:solidFill>
                </a:rPr>
                <a:t>j</a:t>
              </a:r>
              <a:r>
                <a:rPr lang="en-US" sz="2800" i="1" baseline="30000" dirty="0" err="1">
                  <a:solidFill>
                    <a:srgbClr val="000000"/>
                  </a:solidFill>
                </a:rPr>
                <a:t>,</a:t>
              </a:r>
              <a:r>
                <a:rPr lang="en-US" sz="2800" i="1" baseline="30000" dirty="0" err="1" smtClean="0">
                  <a:solidFill>
                    <a:srgbClr val="000000"/>
                  </a:solidFill>
                </a:rPr>
                <a:t>t/b</a:t>
              </a:r>
              <a:endParaRPr lang="en-US" sz="2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V="1">
              <a:off x="3581400" y="2743200"/>
              <a:ext cx="1515533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uiExpand="1" build="p"/>
      <p:bldP spid="14" grpId="0" uiExpand="1" build="p"/>
      <p:bldP spid="14" grpId="1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LMSR Corresponds to Weighted Majority 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LMSR price functions, can generate the Weighted Majority algorithm with weights</a:t>
            </a:r>
          </a:p>
          <a:p>
            <a:pPr algn="ctr">
              <a:buFont typeface="Times" charset="0"/>
              <a:buNone/>
            </a:pPr>
            <a:r>
              <a:rPr lang="en-US" i="1" dirty="0" err="1" smtClean="0"/>
              <a:t>w</a:t>
            </a:r>
            <a:r>
              <a:rPr lang="en-US" i="1" baseline="-25000" dirty="0" err="1" smtClean="0"/>
              <a:t>i,t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dirty="0" err="1" smtClean="0"/>
              <a:t>(</a:t>
            </a:r>
            <a:r>
              <a:rPr lang="en-US" i="1" dirty="0" err="1">
                <a:solidFill>
                  <a:srgbClr val="00000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i="1" dirty="0" smtClean="0">
                <a:solidFill>
                  <a:srgbClr val="000000"/>
                </a:solidFill>
              </a:rPr>
              <a:t> = </a:t>
            </a:r>
            <a:r>
              <a:rPr lang="en-US" dirty="0" smtClean="0"/>
              <a:t>-</a:t>
            </a:r>
            <a:r>
              <a:rPr lang="en-US" i="1" dirty="0" err="1" smtClean="0"/>
              <a:t>ε</a:t>
            </a:r>
            <a:r>
              <a:rPr lang="en-US" i="1" dirty="0" smtClean="0"/>
              <a:t>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j,t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LMSR learns probability distributions using Weighted Majority by treating observed trades as (negative) losses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Similar relation holds for other market makers and no-regret learning algorithms.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6126163"/>
            <a:ext cx="312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[Chen and Vaughan 2010]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Markets can potentially be a very effective information aggregation and forecasting tool. </a:t>
            </a:r>
          </a:p>
          <a:p>
            <a:r>
              <a:rPr lang="en-US" dirty="0" smtClean="0"/>
              <a:t>New mechanism design challenges.</a:t>
            </a:r>
          </a:p>
          <a:p>
            <a:r>
              <a:rPr lang="en-US" dirty="0" smtClean="0"/>
              <a:t>Markets and machine learning can potentially be close…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 of Interest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Will category 3 (or higher) hurricane make landfall in Florida in 2011?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Will </a:t>
            </a:r>
            <a:r>
              <a:rPr lang="en-US" sz="2800" dirty="0" smtClean="0"/>
              <a:t>Google reinstate its Chinese search engine?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Will Democratic party win the Presidential election?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Will</a:t>
            </a:r>
            <a:r>
              <a:rPr lang="en-US" sz="2800" dirty="0" smtClean="0"/>
              <a:t> Microsoft stock price exceed $30?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Will </a:t>
            </a:r>
            <a:r>
              <a:rPr lang="en-US" sz="2800" dirty="0"/>
              <a:t>there be a cure for cancer by 2015?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Will sales</a:t>
            </a:r>
            <a:r>
              <a:rPr lang="en-US" sz="2800" dirty="0" smtClean="0"/>
              <a:t> revenue exceed </a:t>
            </a:r>
            <a:r>
              <a:rPr lang="en-US" sz="2800" dirty="0"/>
              <a:t>$200k in April?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	</a:t>
            </a:r>
            <a:r>
              <a:rPr lang="en-US" sz="3600" dirty="0"/>
              <a:t>……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Prediction Problem</a:t>
            </a:r>
            <a:endParaRPr lang="en-US" sz="400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altLang="zh-CN" dirty="0">
                <a:ea typeface="SimSun" pitchFamily="2" charset="-122"/>
                <a:cs typeface="SimSun" pitchFamily="2" charset="-122"/>
              </a:rPr>
              <a:t>n</a:t>
            </a:r>
            <a:r>
              <a:rPr lang="en-US" dirty="0"/>
              <a:t> uncertain event to be predicted </a:t>
            </a:r>
          </a:p>
          <a:p>
            <a:pPr lvl="1"/>
            <a:r>
              <a:rPr lang="en-US" dirty="0"/>
              <a:t>Q: Will category 3 (or higher) hurricane make landfall in Florida in </a:t>
            </a:r>
            <a:r>
              <a:rPr lang="en-US" dirty="0" smtClean="0"/>
              <a:t>2011? </a:t>
            </a:r>
            <a:endParaRPr lang="en-US" dirty="0"/>
          </a:p>
          <a:p>
            <a:r>
              <a:rPr lang="en-US" dirty="0"/>
              <a:t>Dispersed information/evidence</a:t>
            </a:r>
          </a:p>
          <a:p>
            <a:pPr lvl="1"/>
            <a:r>
              <a:rPr lang="en-US" dirty="0"/>
              <a:t>Residents of Florida, meteorologists, ocean scientists…</a:t>
            </a:r>
            <a:endParaRPr lang="en-US" dirty="0" smtClean="0"/>
          </a:p>
          <a:p>
            <a:r>
              <a:rPr lang="en-US" dirty="0" smtClean="0"/>
              <a:t>Goal: </a:t>
            </a:r>
            <a:r>
              <a:rPr lang="en-US" dirty="0"/>
              <a:t>Generate a prediction that is based on information from all sources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201276"/>
            <a:ext cx="8229600" cy="565672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Q:</a:t>
            </a:r>
            <a:r>
              <a:rPr lang="en-US" sz="2800" dirty="0" smtClean="0"/>
              <a:t> Will </a:t>
            </a:r>
            <a:r>
              <a:rPr lang="en-US" sz="2800" dirty="0" err="1" smtClean="0"/>
              <a:t>Vinay</a:t>
            </a:r>
            <a:r>
              <a:rPr lang="en-US" sz="2800" dirty="0" smtClean="0"/>
              <a:t> </a:t>
            </a:r>
            <a:r>
              <a:rPr lang="en-US" sz="2800" dirty="0" err="1" smtClean="0"/>
              <a:t>Deolalikar’s</a:t>
            </a:r>
            <a:r>
              <a:rPr lang="en-US" sz="2800" dirty="0" smtClean="0"/>
              <a:t> proof of P≠NP be validated?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Scott Aaronson: </a:t>
            </a:r>
            <a:r>
              <a:rPr lang="en-US" sz="2800" dirty="0" smtClean="0">
                <a:solidFill>
                  <a:srgbClr val="0000FF"/>
                </a:solidFill>
              </a:rPr>
              <a:t>“I have a way of stating my prediction that no reasonable person could hold against me: I’ve literally bet my house on it.”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Betting intermediaries</a:t>
            </a:r>
          </a:p>
          <a:p>
            <a:pPr lvl="1"/>
            <a:r>
              <a:rPr lang="en-US" sz="2400" dirty="0" smtClean="0"/>
              <a:t>Las Vegas, Wall Street, IEM, </a:t>
            </a:r>
            <a:r>
              <a:rPr lang="en-US" sz="2400" dirty="0" err="1" smtClean="0"/>
              <a:t>Intrade</a:t>
            </a:r>
            <a:r>
              <a:rPr lang="en-US" sz="2400" dirty="0" smtClean="0"/>
              <a:t>,...</a:t>
            </a:r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 = Credible Opinion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819898"/>
            <a:ext cx="3164669" cy="2813740"/>
            <a:chOff x="192" y="1488"/>
            <a:chExt cx="2691" cy="220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92" y="1488"/>
              <a:ext cx="2691" cy="2207"/>
              <a:chOff x="288" y="1488"/>
              <a:chExt cx="2784" cy="2255"/>
            </a:xfrm>
          </p:grpSpPr>
          <p:pic>
            <p:nvPicPr>
              <p:cNvPr id="766982" name="Picture 6" descr="j007877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2014"/>
                <a:ext cx="2448" cy="1729"/>
              </a:xfrm>
              <a:prstGeom prst="rect">
                <a:avLst/>
              </a:prstGeom>
              <a:noFill/>
            </p:spPr>
          </p:pic>
          <p:sp>
            <p:nvSpPr>
              <p:cNvPr id="766983" name="AutoShape 7"/>
              <p:cNvSpPr>
                <a:spLocks noChangeArrowheads="1"/>
              </p:cNvSpPr>
              <p:nvPr/>
            </p:nvSpPr>
            <p:spPr bwMode="auto">
              <a:xfrm>
                <a:off x="288" y="1488"/>
                <a:ext cx="816" cy="624"/>
              </a:xfrm>
              <a:prstGeom prst="cloudCallout">
                <a:avLst>
                  <a:gd name="adj1" fmla="val -9315"/>
                  <a:gd name="adj2" fmla="val 9343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66985" name="Text Box 9"/>
            <p:cNvSpPr txBox="1">
              <a:spLocks noChangeArrowheads="1"/>
            </p:cNvSpPr>
            <p:nvPr/>
          </p:nvSpPr>
          <p:spPr bwMode="auto">
            <a:xfrm>
              <a:off x="347" y="1644"/>
              <a:ext cx="634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zh-CN" b="1" dirty="0">
                  <a:ea typeface="SimSun" pitchFamily="2" charset="-122"/>
                  <a:cs typeface="SimSun" pitchFamily="2" charset="-122"/>
                </a:rPr>
                <a:t>Info</a:t>
              </a:r>
              <a:endParaRPr lang="en-US" b="1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03" y="1756521"/>
            <a:ext cx="3061372" cy="2891074"/>
            <a:chOff x="2880" y="1488"/>
            <a:chExt cx="2640" cy="2104"/>
          </a:xfrm>
        </p:grpSpPr>
        <p:pic>
          <p:nvPicPr>
            <p:cNvPr id="766987" name="Picture 11" descr="j007877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6" y="1895"/>
              <a:ext cx="2364" cy="1697"/>
            </a:xfrm>
            <a:prstGeom prst="rect">
              <a:avLst/>
            </a:prstGeom>
            <a:noFill/>
          </p:spPr>
        </p:pic>
        <p:sp>
          <p:nvSpPr>
            <p:cNvPr id="766988" name="AutoShape 12"/>
            <p:cNvSpPr>
              <a:spLocks noChangeArrowheads="1"/>
            </p:cNvSpPr>
            <p:nvPr/>
          </p:nvSpPr>
          <p:spPr bwMode="auto">
            <a:xfrm>
              <a:off x="2880" y="1488"/>
              <a:ext cx="788" cy="435"/>
            </a:xfrm>
            <a:prstGeom prst="cloudCallout">
              <a:avLst>
                <a:gd name="adj1" fmla="val -11042"/>
                <a:gd name="adj2" fmla="val 104944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6989" name="Text Box 13"/>
            <p:cNvSpPr txBox="1">
              <a:spLocks noChangeArrowheads="1"/>
            </p:cNvSpPr>
            <p:nvPr/>
          </p:nvSpPr>
          <p:spPr bwMode="auto">
            <a:xfrm>
              <a:off x="4009" y="2193"/>
              <a:ext cx="1463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</a:rPr>
                <a:t>I bet </a:t>
              </a:r>
              <a:r>
                <a:rPr lang="en-US" sz="2000" dirty="0" smtClean="0">
                  <a:solidFill>
                    <a:schemeClr val="accent2"/>
                  </a:solidFill>
                </a:rPr>
                <a:t>$200,000 that the proof is incorrect.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766990" name="Text Box 14"/>
            <p:cNvSpPr txBox="1">
              <a:spLocks noChangeArrowheads="1"/>
            </p:cNvSpPr>
            <p:nvPr/>
          </p:nvSpPr>
          <p:spPr bwMode="auto">
            <a:xfrm>
              <a:off x="3072" y="1567"/>
              <a:ext cx="5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  <a:ea typeface="SimSun" pitchFamily="2" charset="-122"/>
                  <a:cs typeface="SimSun" pitchFamily="2" charset="-122"/>
                </a:rPr>
                <a:t>Info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66991" name="Text Box 15"/>
          <p:cNvSpPr txBox="1">
            <a:spLocks noChangeArrowheads="1"/>
          </p:cNvSpPr>
          <p:nvPr/>
        </p:nvSpPr>
        <p:spPr bwMode="auto">
          <a:xfrm>
            <a:off x="1295400" y="5867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07201" y="3028615"/>
            <a:ext cx="131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proof is correct. </a:t>
            </a:r>
            <a:endParaRPr lang="en-US" sz="20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NIPS Workshop 2010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Markets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77200" cy="4525963"/>
          </a:xfrm>
        </p:spPr>
        <p:txBody>
          <a:bodyPr/>
          <a:lstStyle/>
          <a:p>
            <a:r>
              <a:rPr lang="en-US" sz="2800" dirty="0"/>
              <a:t>A prediction market is a financial market that is designed for information aggregation and prediction. </a:t>
            </a:r>
          </a:p>
          <a:p>
            <a:r>
              <a:rPr lang="en-US" sz="2800" dirty="0"/>
              <a:t>Payoffs of the traded</a:t>
            </a:r>
            <a:r>
              <a:rPr lang="en-US" sz="2800" dirty="0" smtClean="0"/>
              <a:t> contract </a:t>
            </a:r>
            <a:r>
              <a:rPr lang="en-US" sz="2800" dirty="0"/>
              <a:t>is associated with outcomes of future events. </a:t>
            </a:r>
          </a:p>
          <a:p>
            <a:endParaRPr lang="en-US" sz="28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57380" y="3810000"/>
            <a:ext cx="3581400" cy="1752600"/>
            <a:chOff x="1728" y="2208"/>
            <a:chExt cx="2256" cy="1104"/>
          </a:xfrm>
        </p:grpSpPr>
        <p:sp>
          <p:nvSpPr>
            <p:cNvPr id="899078" name="Rectangle 6"/>
            <p:cNvSpPr>
              <a:spLocks noChangeArrowheads="1"/>
            </p:cNvSpPr>
            <p:nvPr/>
          </p:nvSpPr>
          <p:spPr bwMode="auto">
            <a:xfrm>
              <a:off x="1728" y="2208"/>
              <a:ext cx="2256" cy="110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079" name="Text Box 7"/>
            <p:cNvSpPr txBox="1">
              <a:spLocks noChangeArrowheads="1"/>
            </p:cNvSpPr>
            <p:nvPr/>
          </p:nvSpPr>
          <p:spPr bwMode="auto">
            <a:xfrm>
              <a:off x="2016" y="2352"/>
              <a:ext cx="1893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700" dirty="0"/>
                <a:t>$1</a:t>
              </a:r>
              <a:r>
                <a:rPr lang="en-US" sz="2700" dirty="0" smtClean="0"/>
                <a:t> Obama </a:t>
              </a:r>
              <a:r>
                <a:rPr lang="en-US" sz="2700" dirty="0"/>
                <a:t>w</a:t>
              </a:r>
              <a:r>
                <a:rPr lang="en-US" sz="2700" dirty="0" smtClean="0"/>
                <a:t>ins</a:t>
              </a:r>
              <a:endParaRPr lang="en-US" sz="2700" dirty="0"/>
            </a:p>
            <a:p>
              <a:endParaRPr lang="en-US" sz="1400" dirty="0"/>
            </a:p>
            <a:p>
              <a:r>
                <a:rPr lang="en-US" sz="2800" dirty="0"/>
                <a:t>$0 Otherwise</a:t>
              </a:r>
            </a:p>
          </p:txBody>
        </p:sp>
        <p:sp>
          <p:nvSpPr>
            <p:cNvPr id="899080" name="AutoShape 8"/>
            <p:cNvSpPr>
              <a:spLocks/>
            </p:cNvSpPr>
            <p:nvPr/>
          </p:nvSpPr>
          <p:spPr bwMode="auto">
            <a:xfrm>
              <a:off x="1872" y="2448"/>
              <a:ext cx="144" cy="624"/>
            </a:xfrm>
            <a:prstGeom prst="leftBrace">
              <a:avLst>
                <a:gd name="adj1" fmla="val 36111"/>
                <a:gd name="adj2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9081" name="Rectangle 9"/>
          <p:cNvSpPr>
            <a:spLocks noChangeArrowheads="1"/>
          </p:cNvSpPr>
          <p:nvPr/>
        </p:nvSpPr>
        <p:spPr bwMode="auto">
          <a:xfrm>
            <a:off x="2655304" y="3796168"/>
            <a:ext cx="3581400" cy="1752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3000" dirty="0">
                <a:latin typeface="Times New Roman" charset="0"/>
              </a:rPr>
              <a:t>$1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×Percentage of Vote Share That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Obama 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Wins 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71780" y="3818207"/>
            <a:ext cx="3581431" cy="1752618"/>
            <a:chOff x="4227" y="2626"/>
            <a:chExt cx="2256" cy="1104"/>
          </a:xfrm>
        </p:grpSpPr>
        <p:sp>
          <p:nvSpPr>
            <p:cNvPr id="899083" name="Rectangle 11"/>
            <p:cNvSpPr>
              <a:spLocks noChangeArrowheads="1"/>
            </p:cNvSpPr>
            <p:nvPr/>
          </p:nvSpPr>
          <p:spPr bwMode="auto">
            <a:xfrm>
              <a:off x="4227" y="2626"/>
              <a:ext cx="2256" cy="110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3200" dirty="0">
                  <a:latin typeface="Times New Roman" charset="0"/>
                </a:rPr>
                <a:t>    </a:t>
              </a:r>
              <a:r>
                <a:rPr lang="en-US" sz="2800" dirty="0">
                  <a:latin typeface="Times New Roman" charset="0"/>
                </a:rPr>
                <a:t>$1</a:t>
              </a:r>
              <a:r>
                <a:rPr lang="en-US" sz="2800" dirty="0" smtClean="0">
                  <a:latin typeface="Times New Roman" charset="0"/>
                </a:rPr>
                <a:t> Cancer is cured</a:t>
              </a:r>
            </a:p>
            <a:p>
              <a:pPr>
                <a:spcBef>
                  <a:spcPct val="20000"/>
                </a:spcBef>
              </a:pPr>
              <a:endParaRPr lang="en-US" sz="1400" dirty="0">
                <a:latin typeface="Times New Roman" charset="0"/>
              </a:endParaRPr>
            </a:p>
            <a:p>
              <a:pPr>
                <a:spcBef>
                  <a:spcPct val="20000"/>
                </a:spcBef>
              </a:pPr>
              <a:r>
                <a:rPr lang="en-US" sz="3200" dirty="0">
                  <a:latin typeface="Times New Roman" charset="0"/>
                </a:rPr>
                <a:t>    </a:t>
              </a:r>
              <a:r>
                <a:rPr lang="en-US" sz="2800" dirty="0">
                  <a:latin typeface="Times New Roman" charset="0"/>
                </a:rPr>
                <a:t>$0 Otherwise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99084" name="AutoShape 12"/>
            <p:cNvSpPr>
              <a:spLocks/>
            </p:cNvSpPr>
            <p:nvPr/>
          </p:nvSpPr>
          <p:spPr bwMode="auto">
            <a:xfrm>
              <a:off x="4362" y="2873"/>
              <a:ext cx="144" cy="624"/>
            </a:xfrm>
            <a:prstGeom prst="leftBrace">
              <a:avLst>
                <a:gd name="adj1" fmla="val 36111"/>
                <a:gd name="adj2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9085" name="Rectangle 13"/>
          <p:cNvSpPr>
            <a:spLocks noChangeArrowheads="1"/>
          </p:cNvSpPr>
          <p:nvPr/>
        </p:nvSpPr>
        <p:spPr bwMode="auto">
          <a:xfrm>
            <a:off x="2670176" y="3815507"/>
            <a:ext cx="3581400" cy="17526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3200">
                <a:latin typeface="Times New Roman" charset="0"/>
              </a:rPr>
              <a:t>$f(x) </a:t>
            </a:r>
            <a:endParaRPr lang="en-US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99086" name="Rectangle 14"/>
          <p:cNvSpPr>
            <a:spLocks noChangeArrowheads="1"/>
          </p:cNvSpPr>
          <p:nvPr/>
        </p:nvSpPr>
        <p:spPr bwMode="auto">
          <a:xfrm>
            <a:off x="8945563" y="6484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807704" y="6381750"/>
            <a:ext cx="3429000" cy="476250"/>
          </a:xfrm>
        </p:spPr>
        <p:txBody>
          <a:bodyPr/>
          <a:lstStyle/>
          <a:p>
            <a:r>
              <a:rPr lang="en-US" altLang="zh-CN" dirty="0" smtClean="0"/>
              <a:t>NIPS Workshop 2010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81" grpId="0" animBg="1"/>
      <p:bldP spid="8990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es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4470" y="-798292"/>
            <a:ext cx="8875059" cy="6858000"/>
          </a:xfrm>
          <a:prstGeom prst="rect">
            <a:avLst/>
          </a:prstGeo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intrade.com</a:t>
            </a:r>
          </a:p>
        </p:txBody>
      </p:sp>
      <p:pic>
        <p:nvPicPr>
          <p:cNvPr id="31748" name="Picture 6" descr="Picture 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29" y="2638425"/>
            <a:ext cx="8404918" cy="277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ur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9057" y="1985123"/>
            <a:ext cx="8875059" cy="6858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Does it work? 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1364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Yes, evidence from real markets, laboratory experiments, and theory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Racetrack odds beat track experts </a:t>
            </a:r>
            <a:r>
              <a:rPr lang="en-US" sz="1800" dirty="0"/>
              <a:t>[</a:t>
            </a:r>
            <a:r>
              <a:rPr lang="en-US" sz="1800" dirty="0" err="1"/>
              <a:t>Figlewski</a:t>
            </a:r>
            <a:r>
              <a:rPr lang="en-US" sz="1800" dirty="0"/>
              <a:t> 1979]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</a:t>
            </a:r>
            <a:r>
              <a:rPr lang="en-US" sz="2400" dirty="0"/>
              <a:t>.E.M. beat political polls 451/596 </a:t>
            </a:r>
            <a:r>
              <a:rPr lang="en-US" sz="2000" dirty="0"/>
              <a:t>	</a:t>
            </a:r>
            <a:r>
              <a:rPr lang="en-US" sz="1800" dirty="0"/>
              <a:t>[Forsythe 1992, 1999][Oliven 1995][Rietz 1998][Berg 2001][Pennock 2002]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HP market beat sales forecast 6/8 </a:t>
            </a:r>
            <a:r>
              <a:rPr lang="en-US" sz="1800" dirty="0"/>
              <a:t>[</a:t>
            </a:r>
            <a:r>
              <a:rPr lang="en-US" sz="1800" dirty="0" err="1"/>
              <a:t>Plott</a:t>
            </a:r>
            <a:r>
              <a:rPr lang="en-US" sz="1800" dirty="0"/>
              <a:t> 2000]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Sports betting markets provide accurate forecasts of game outcomes </a:t>
            </a:r>
            <a:r>
              <a:rPr lang="en-US" sz="1800" dirty="0">
                <a:solidFill>
                  <a:srgbClr val="000000"/>
                </a:solidFill>
              </a:rPr>
              <a:t>[</a:t>
            </a:r>
            <a:r>
              <a:rPr lang="en-US" sz="1800" dirty="0" err="1">
                <a:solidFill>
                  <a:srgbClr val="000000"/>
                </a:solidFill>
              </a:rPr>
              <a:t>Gandar</a:t>
            </a:r>
            <a:r>
              <a:rPr lang="en-US" sz="1800" dirty="0">
                <a:solidFill>
                  <a:srgbClr val="000000"/>
                </a:solidFill>
              </a:rPr>
              <a:t> 1998][Thaler 1988][Debnath EC’03][Schmidt 2002]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Market games work </a:t>
            </a:r>
            <a:r>
              <a:rPr lang="en-US" sz="1800" dirty="0">
                <a:solidFill>
                  <a:srgbClr val="000000"/>
                </a:solidFill>
              </a:rPr>
              <a:t>[</a:t>
            </a:r>
            <a:r>
              <a:rPr lang="en-US" sz="1800" dirty="0" err="1">
                <a:solidFill>
                  <a:srgbClr val="000000"/>
                </a:solidFill>
              </a:rPr>
              <a:t>Servan</a:t>
            </a:r>
            <a:r>
              <a:rPr lang="en-US" sz="1800" dirty="0">
                <a:solidFill>
                  <a:srgbClr val="000000"/>
                </a:solidFill>
              </a:rPr>
              <a:t>-Schreiber 2004][Pennock 2001]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Laboratory experiments confirm information aggregation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[</a:t>
            </a:r>
            <a:r>
              <a:rPr lang="en-US" sz="1800" dirty="0" err="1"/>
              <a:t>Plott</a:t>
            </a:r>
            <a:r>
              <a:rPr lang="en-US" sz="1800" dirty="0"/>
              <a:t> 1982;1988;1997][Forsythe 1990][Chen, EC’01]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Theory: “rational expectations” </a:t>
            </a:r>
            <a:r>
              <a:rPr lang="en-US" sz="1800" dirty="0"/>
              <a:t>[Grossman 1981][Lucas 1972]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…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Workshop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6DAE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6DAE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2232</Words>
  <Application>Microsoft Macintosh PowerPoint</Application>
  <PresentationFormat>On-screen Show (4:3)</PresentationFormat>
  <Paragraphs>421</Paragraphs>
  <Slides>38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Blank Presentation</vt:lpstr>
      <vt:lpstr>Markets As a Forecasting Tool</vt:lpstr>
      <vt:lpstr>Orange Juice Futures and Weather</vt:lpstr>
      <vt:lpstr>Roadmap</vt:lpstr>
      <vt:lpstr>Events of Interest</vt:lpstr>
      <vt:lpstr>The Prediction Problem</vt:lpstr>
      <vt:lpstr>Bet = Credible Opinion</vt:lpstr>
      <vt:lpstr>Prediction Markets</vt:lpstr>
      <vt:lpstr>Example: intrade.com</vt:lpstr>
      <vt:lpstr>Does it work? </vt:lpstr>
      <vt:lpstr>Why Markets? – Get Information</vt:lpstr>
      <vt:lpstr>Non-Market Alternatives vs. Markets</vt:lpstr>
      <vt:lpstr>Non-Market Alternatives vs. Markets</vt:lpstr>
      <vt:lpstr>Roadmap</vt:lpstr>
      <vt:lpstr>Some Design Objectives of Prediction Markets</vt:lpstr>
      <vt:lpstr>Continuous Double Auction</vt:lpstr>
      <vt:lpstr>What’s Wrong with CDA?</vt:lpstr>
      <vt:lpstr>Automated Market Makers </vt:lpstr>
      <vt:lpstr>Logarithmic Market Scoring Rule (LMSR) [Hanson 03, 06]</vt:lpstr>
      <vt:lpstr>Logarithmic Market Scoring Rule (LMSR) [Hanson 03, 06]</vt:lpstr>
      <vt:lpstr>An Interface of LMSR</vt:lpstr>
      <vt:lpstr>The Need for Combinatorial  Prediction Market</vt:lpstr>
      <vt:lpstr>Expressiveness in Getting Information</vt:lpstr>
      <vt:lpstr>Expressiveness in Processing Information</vt:lpstr>
      <vt:lpstr>Combinatorics One: Boolean Logic</vt:lpstr>
      <vt:lpstr>Combinatorics One: Boolean Logic</vt:lpstr>
      <vt:lpstr>Combinatorics Two: Permutations</vt:lpstr>
      <vt:lpstr>Pricing Combinatorial Betting with LMSR</vt:lpstr>
      <vt:lpstr>Roadmap</vt:lpstr>
      <vt:lpstr>Learning from Expert Advice</vt:lpstr>
      <vt:lpstr>Learning from Expert Advice</vt:lpstr>
      <vt:lpstr>Learning from Expert Advice</vt:lpstr>
      <vt:lpstr>Learning from Expert Advice</vt:lpstr>
      <vt:lpstr>Learning from Expert Advice</vt:lpstr>
      <vt:lpstr>Learning from Expert Advice</vt:lpstr>
      <vt:lpstr>Weighted Majority</vt:lpstr>
      <vt:lpstr>Weighted Majority vs. LMSR</vt:lpstr>
      <vt:lpstr>LMSR Corresponds to Weighted Majority 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Markets as a Forecasting Tool</dc:title>
  <dc:creator>Yiling Chen</dc:creator>
  <cp:lastModifiedBy>Yiling Chen</cp:lastModifiedBy>
  <cp:revision>83</cp:revision>
  <dcterms:created xsi:type="dcterms:W3CDTF">2010-12-09T15:59:13Z</dcterms:created>
  <dcterms:modified xsi:type="dcterms:W3CDTF">2010-12-11T00:45:41Z</dcterms:modified>
</cp:coreProperties>
</file>