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Lst>
  <p:notesMasterIdLst>
    <p:notesMasterId r:id="rId35"/>
  </p:notesMasterIdLst>
  <p:handoutMasterIdLst>
    <p:handoutMasterId r:id="rId36"/>
  </p:handoutMasterIdLst>
  <p:sldIdLst>
    <p:sldId id="321" r:id="rId2"/>
    <p:sldId id="332" r:id="rId3"/>
    <p:sldId id="347" r:id="rId4"/>
    <p:sldId id="337" r:id="rId5"/>
    <p:sldId id="338" r:id="rId6"/>
    <p:sldId id="345" r:id="rId7"/>
    <p:sldId id="344" r:id="rId8"/>
    <p:sldId id="346" r:id="rId9"/>
    <p:sldId id="339" r:id="rId10"/>
    <p:sldId id="365" r:id="rId11"/>
    <p:sldId id="367" r:id="rId12"/>
    <p:sldId id="340" r:id="rId13"/>
    <p:sldId id="349" r:id="rId14"/>
    <p:sldId id="360" r:id="rId15"/>
    <p:sldId id="370" r:id="rId16"/>
    <p:sldId id="371" r:id="rId17"/>
    <p:sldId id="372" r:id="rId18"/>
    <p:sldId id="361" r:id="rId19"/>
    <p:sldId id="366" r:id="rId20"/>
    <p:sldId id="351" r:id="rId21"/>
    <p:sldId id="362" r:id="rId22"/>
    <p:sldId id="363" r:id="rId23"/>
    <p:sldId id="352" r:id="rId24"/>
    <p:sldId id="364" r:id="rId25"/>
    <p:sldId id="368" r:id="rId26"/>
    <p:sldId id="369" r:id="rId27"/>
    <p:sldId id="357" r:id="rId28"/>
    <p:sldId id="359" r:id="rId29"/>
    <p:sldId id="354" r:id="rId30"/>
    <p:sldId id="350" r:id="rId31"/>
    <p:sldId id="358" r:id="rId32"/>
    <p:sldId id="355" r:id="rId33"/>
    <p:sldId id="356" r:id="rId34"/>
  </p:sldIdLst>
  <p:sldSz cx="8229600" cy="6400800"/>
  <p:notesSz cx="7696200" cy="7023100"/>
  <p:custDataLst>
    <p:tags r:id="rId38"/>
  </p:custDataLst>
  <p:defaultTextStyle>
    <a:defPPr>
      <a:defRPr lang="en-GB"/>
    </a:defPPr>
    <a:lvl1pPr algn="ctr" rtl="0" fontAlgn="base">
      <a:spcBef>
        <a:spcPct val="0"/>
      </a:spcBef>
      <a:spcAft>
        <a:spcPct val="0"/>
      </a:spcAft>
      <a:defRPr sz="2000" kern="1200">
        <a:solidFill>
          <a:schemeClr val="tx1"/>
        </a:solidFill>
        <a:latin typeface="Frutiger Linotype" charset="0"/>
        <a:ea typeface="ＭＳ Ｐゴシック" charset="0"/>
        <a:cs typeface="ＭＳ Ｐゴシック" charset="0"/>
      </a:defRPr>
    </a:lvl1pPr>
    <a:lvl2pPr marL="457200" algn="ctr" rtl="0" fontAlgn="base">
      <a:spcBef>
        <a:spcPct val="0"/>
      </a:spcBef>
      <a:spcAft>
        <a:spcPct val="0"/>
      </a:spcAft>
      <a:defRPr sz="2000" kern="1200">
        <a:solidFill>
          <a:schemeClr val="tx1"/>
        </a:solidFill>
        <a:latin typeface="Frutiger Linotype"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Frutiger Linotype"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Frutiger Linotype"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Frutiger Linotype" charset="0"/>
        <a:ea typeface="ＭＳ Ｐゴシック" charset="0"/>
        <a:cs typeface="ＭＳ Ｐゴシック" charset="0"/>
      </a:defRPr>
    </a:lvl5pPr>
    <a:lvl6pPr marL="2286000" algn="l" defTabSz="457200" rtl="0" eaLnBrk="1" latinLnBrk="0" hangingPunct="1">
      <a:defRPr sz="2000" kern="1200">
        <a:solidFill>
          <a:schemeClr val="tx1"/>
        </a:solidFill>
        <a:latin typeface="Frutiger Linotype" charset="0"/>
        <a:ea typeface="ＭＳ Ｐゴシック" charset="0"/>
        <a:cs typeface="ＭＳ Ｐゴシック" charset="0"/>
      </a:defRPr>
    </a:lvl6pPr>
    <a:lvl7pPr marL="2743200" algn="l" defTabSz="457200" rtl="0" eaLnBrk="1" latinLnBrk="0" hangingPunct="1">
      <a:defRPr sz="2000" kern="1200">
        <a:solidFill>
          <a:schemeClr val="tx1"/>
        </a:solidFill>
        <a:latin typeface="Frutiger Linotype" charset="0"/>
        <a:ea typeface="ＭＳ Ｐゴシック" charset="0"/>
        <a:cs typeface="ＭＳ Ｐゴシック" charset="0"/>
      </a:defRPr>
    </a:lvl7pPr>
    <a:lvl8pPr marL="3200400" algn="l" defTabSz="457200" rtl="0" eaLnBrk="1" latinLnBrk="0" hangingPunct="1">
      <a:defRPr sz="2000" kern="1200">
        <a:solidFill>
          <a:schemeClr val="tx1"/>
        </a:solidFill>
        <a:latin typeface="Frutiger Linotype" charset="0"/>
        <a:ea typeface="ＭＳ Ｐゴシック" charset="0"/>
        <a:cs typeface="ＭＳ Ｐゴシック" charset="0"/>
      </a:defRPr>
    </a:lvl8pPr>
    <a:lvl9pPr marL="3657600" algn="l" defTabSz="457200" rtl="0" eaLnBrk="1" latinLnBrk="0" hangingPunct="1">
      <a:defRPr sz="2000" kern="1200">
        <a:solidFill>
          <a:schemeClr val="tx1"/>
        </a:solidFill>
        <a:latin typeface="Frutiger Linotyp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E50"/>
    <a:srgbClr val="FF4848"/>
    <a:srgbClr val="FFCC00"/>
    <a:srgbClr val="FF7C80"/>
    <a:srgbClr val="339933"/>
    <a:srgbClr val="00CC00"/>
    <a:srgbClr val="808080"/>
    <a:srgbClr val="FFFF00"/>
    <a:srgbClr val="C0C0C0"/>
    <a:srgbClr val="881C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60" autoAdjust="0"/>
  </p:normalViewPr>
  <p:slideViewPr>
    <p:cSldViewPr snapToGrid="0">
      <p:cViewPr>
        <p:scale>
          <a:sx n="90" d="100"/>
          <a:sy n="90" d="100"/>
        </p:scale>
        <p:origin x="-1896" y="-80"/>
      </p:cViewPr>
      <p:guideLst>
        <p:guide orient="horz" pos="3304"/>
        <p:guide/>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1959"/>
        <p:guide pos="21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8450" name="Rectangle 2"/>
          <p:cNvSpPr>
            <a:spLocks noGrp="1" noChangeArrowheads="1"/>
          </p:cNvSpPr>
          <p:nvPr>
            <p:ph type="hdr" sz="quarter"/>
          </p:nvPr>
        </p:nvSpPr>
        <p:spPr bwMode="auto">
          <a:xfrm>
            <a:off x="0" y="0"/>
            <a:ext cx="3334905" cy="35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0" hangingPunct="0">
              <a:defRPr sz="1200" smtClean="0">
                <a:latin typeface="Times" charset="0"/>
                <a:cs typeface="+mn-cs"/>
              </a:defRPr>
            </a:lvl1pPr>
          </a:lstStyle>
          <a:p>
            <a:pPr>
              <a:defRPr/>
            </a:pPr>
            <a:endParaRPr lang="en-US"/>
          </a:p>
        </p:txBody>
      </p:sp>
      <p:sp>
        <p:nvSpPr>
          <p:cNvPr id="488451" name="Rectangle 3"/>
          <p:cNvSpPr>
            <a:spLocks noGrp="1" noChangeArrowheads="1"/>
          </p:cNvSpPr>
          <p:nvPr>
            <p:ph type="dt" sz="quarter" idx="1"/>
          </p:nvPr>
        </p:nvSpPr>
        <p:spPr bwMode="auto">
          <a:xfrm>
            <a:off x="4359556" y="0"/>
            <a:ext cx="3334905" cy="35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smtClean="0">
                <a:latin typeface="Times" charset="0"/>
                <a:cs typeface="+mn-cs"/>
              </a:defRPr>
            </a:lvl1pPr>
          </a:lstStyle>
          <a:p>
            <a:pPr>
              <a:defRPr/>
            </a:pPr>
            <a:endParaRPr lang="en-US"/>
          </a:p>
        </p:txBody>
      </p:sp>
      <p:sp>
        <p:nvSpPr>
          <p:cNvPr id="488452" name="Rectangle 4"/>
          <p:cNvSpPr>
            <a:spLocks noGrp="1" noChangeArrowheads="1"/>
          </p:cNvSpPr>
          <p:nvPr>
            <p:ph type="ftr" sz="quarter" idx="2"/>
          </p:nvPr>
        </p:nvSpPr>
        <p:spPr bwMode="auto">
          <a:xfrm>
            <a:off x="0" y="6671076"/>
            <a:ext cx="3334905" cy="35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0" hangingPunct="0">
              <a:defRPr sz="1200" smtClean="0">
                <a:latin typeface="Times" charset="0"/>
                <a:cs typeface="+mn-cs"/>
              </a:defRPr>
            </a:lvl1pPr>
          </a:lstStyle>
          <a:p>
            <a:pPr>
              <a:defRPr/>
            </a:pPr>
            <a:endParaRPr lang="en-US"/>
          </a:p>
        </p:txBody>
      </p:sp>
      <p:sp>
        <p:nvSpPr>
          <p:cNvPr id="488453" name="Rectangle 5"/>
          <p:cNvSpPr>
            <a:spLocks noGrp="1" noChangeArrowheads="1"/>
          </p:cNvSpPr>
          <p:nvPr>
            <p:ph type="sldNum" sz="quarter" idx="3"/>
          </p:nvPr>
        </p:nvSpPr>
        <p:spPr bwMode="auto">
          <a:xfrm>
            <a:off x="4359556" y="6671076"/>
            <a:ext cx="3334905" cy="35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smtClean="0">
                <a:latin typeface="Times" charset="0"/>
                <a:cs typeface="+mn-cs"/>
              </a:defRPr>
            </a:lvl1pPr>
          </a:lstStyle>
          <a:p>
            <a:pPr>
              <a:defRPr/>
            </a:pPr>
            <a:fld id="{AD514EA3-AAAF-FE47-90F3-F2483EA73E75}" type="slidenum">
              <a:rPr lang="en-US"/>
              <a:pPr>
                <a:defRPr/>
              </a:pPr>
              <a:t>‹#›</a:t>
            </a:fld>
            <a:endParaRPr lang="en-US"/>
          </a:p>
        </p:txBody>
      </p:sp>
    </p:spTree>
    <p:extLst>
      <p:ext uri="{BB962C8B-B14F-4D97-AF65-F5344CB8AC3E}">
        <p14:creationId xmlns:p14="http://schemas.microsoft.com/office/powerpoint/2010/main" val="996381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2300288" y="703263"/>
            <a:ext cx="3092450" cy="240506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0" name="Text Box 2"/>
          <p:cNvSpPr txBox="1">
            <a:spLocks noChangeArrowheads="1"/>
          </p:cNvSpPr>
          <p:nvPr/>
        </p:nvSpPr>
        <p:spPr bwMode="auto">
          <a:xfrm>
            <a:off x="1174263" y="3343506"/>
            <a:ext cx="5352894" cy="266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defTabSz="755650" eaLnBrk="0" hangingPunct="0">
              <a:defRPr sz="2400">
                <a:solidFill>
                  <a:schemeClr val="tx1"/>
                </a:solidFill>
                <a:latin typeface="Times" charset="0"/>
                <a:ea typeface="ＭＳ Ｐゴシック" charset="0"/>
              </a:defRPr>
            </a:lvl1pPr>
            <a:lvl2pPr marL="377825" algn="l" defTabSz="755650" eaLnBrk="0" hangingPunct="0">
              <a:defRPr sz="2400">
                <a:solidFill>
                  <a:schemeClr val="tx1"/>
                </a:solidFill>
                <a:latin typeface="Times" charset="0"/>
                <a:ea typeface="ＭＳ Ｐゴシック" charset="0"/>
              </a:defRPr>
            </a:lvl2pPr>
            <a:lvl3pPr marL="755650" algn="l" defTabSz="755650" eaLnBrk="0" hangingPunct="0">
              <a:defRPr sz="2400">
                <a:solidFill>
                  <a:schemeClr val="tx1"/>
                </a:solidFill>
                <a:latin typeface="Times" charset="0"/>
                <a:ea typeface="ＭＳ Ｐゴシック" charset="0"/>
              </a:defRPr>
            </a:lvl3pPr>
            <a:lvl4pPr marL="1135063" algn="l" defTabSz="755650" eaLnBrk="0" hangingPunct="0">
              <a:defRPr sz="2400">
                <a:solidFill>
                  <a:schemeClr val="tx1"/>
                </a:solidFill>
                <a:latin typeface="Times" charset="0"/>
                <a:ea typeface="ＭＳ Ｐゴシック" charset="0"/>
              </a:defRPr>
            </a:lvl4pPr>
            <a:lvl5pPr marL="1512888" algn="l" defTabSz="755650" eaLnBrk="0" hangingPunct="0">
              <a:defRPr sz="2400">
                <a:solidFill>
                  <a:schemeClr val="tx1"/>
                </a:solidFill>
                <a:latin typeface="Times" charset="0"/>
                <a:ea typeface="ＭＳ Ｐゴシック" charset="0"/>
              </a:defRPr>
            </a:lvl5pPr>
            <a:lvl6pPr marL="1970088" defTabSz="755650" eaLnBrk="0" fontAlgn="base" hangingPunct="0">
              <a:spcBef>
                <a:spcPct val="0"/>
              </a:spcBef>
              <a:spcAft>
                <a:spcPct val="0"/>
              </a:spcAft>
              <a:defRPr sz="2400">
                <a:solidFill>
                  <a:schemeClr val="tx1"/>
                </a:solidFill>
                <a:latin typeface="Times" charset="0"/>
                <a:ea typeface="ＭＳ Ｐゴシック" charset="0"/>
              </a:defRPr>
            </a:lvl6pPr>
            <a:lvl7pPr marL="2427288" defTabSz="755650" eaLnBrk="0" fontAlgn="base" hangingPunct="0">
              <a:spcBef>
                <a:spcPct val="0"/>
              </a:spcBef>
              <a:spcAft>
                <a:spcPct val="0"/>
              </a:spcAft>
              <a:defRPr sz="2400">
                <a:solidFill>
                  <a:schemeClr val="tx1"/>
                </a:solidFill>
                <a:latin typeface="Times" charset="0"/>
                <a:ea typeface="ＭＳ Ｐゴシック" charset="0"/>
              </a:defRPr>
            </a:lvl7pPr>
            <a:lvl8pPr marL="2884488" defTabSz="755650" eaLnBrk="0" fontAlgn="base" hangingPunct="0">
              <a:spcBef>
                <a:spcPct val="0"/>
              </a:spcBef>
              <a:spcAft>
                <a:spcPct val="0"/>
              </a:spcAft>
              <a:defRPr sz="2400">
                <a:solidFill>
                  <a:schemeClr val="tx1"/>
                </a:solidFill>
                <a:latin typeface="Times" charset="0"/>
                <a:ea typeface="ＭＳ Ｐゴシック" charset="0"/>
              </a:defRPr>
            </a:lvl8pPr>
            <a:lvl9pPr marL="3341688" defTabSz="755650"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2000" smtClean="0">
              <a:cs typeface="+mn-cs"/>
            </a:endParaRPr>
          </a:p>
        </p:txBody>
      </p:sp>
    </p:spTree>
    <p:extLst>
      <p:ext uri="{BB962C8B-B14F-4D97-AF65-F5344CB8AC3E}">
        <p14:creationId xmlns:p14="http://schemas.microsoft.com/office/powerpoint/2010/main" val="17053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bwMode="auto">
          <a:xfrm>
            <a:off x="768924" y="3336263"/>
            <a:ext cx="6158352" cy="3159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9938" y="3335338"/>
            <a:ext cx="6156325" cy="3160712"/>
          </a:xfrm>
          <a:prstGeom prst="rect">
            <a:avLst/>
          </a:prstGeom>
        </p:spPr>
        <p:txBody>
          <a:bodyPr/>
          <a:lstStyle/>
          <a:p>
            <a:r>
              <a:rPr lang="en-US" dirty="0" smtClean="0"/>
              <a:t>Simulations show that there exist ranges of parameters where TCP</a:t>
            </a:r>
            <a:r>
              <a:rPr lang="en-US" baseline="0" dirty="0" smtClean="0"/>
              <a:t> CUBIC is ill-behaved. </a:t>
            </a:r>
            <a:r>
              <a:rPr lang="en-US" dirty="0" smtClean="0"/>
              <a:t>In general, </a:t>
            </a:r>
            <a:r>
              <a:rPr lang="en-US" dirty="0" smtClean="0">
                <a:solidFill>
                  <a:srgbClr val="FF0000"/>
                </a:solidFill>
              </a:rPr>
              <a:t>the more we deviate </a:t>
            </a:r>
            <a:r>
              <a:rPr lang="en-US" dirty="0" smtClean="0"/>
              <a:t>from the fixed-point value of </a:t>
            </a:r>
            <a:r>
              <a:rPr lang="en-US" i="1" dirty="0" err="1" smtClean="0"/>
              <a:t>cwnd</a:t>
            </a:r>
            <a:r>
              <a:rPr lang="en-US" i="1" dirty="0" smtClean="0"/>
              <a:t> </a:t>
            </a:r>
            <a:r>
              <a:rPr lang="en-US" dirty="0" smtClean="0"/>
              <a:t>or sending rate, </a:t>
            </a:r>
            <a:r>
              <a:rPr lang="en-US" dirty="0" smtClean="0">
                <a:solidFill>
                  <a:srgbClr val="FF0000"/>
                </a:solidFill>
              </a:rPr>
              <a:t>the more unstable </a:t>
            </a:r>
            <a:r>
              <a:rPr lang="en-US" dirty="0" smtClean="0"/>
              <a:t>the system behaves. This in turn has an </a:t>
            </a:r>
            <a:r>
              <a:rPr lang="en-US" dirty="0" smtClean="0">
                <a:solidFill>
                  <a:srgbClr val="FF0000"/>
                </a:solidFill>
              </a:rPr>
              <a:t>impact on performance </a:t>
            </a:r>
            <a:r>
              <a:rPr lang="en-US" dirty="0" smtClean="0"/>
              <a:t>metrics like bandwidth utilization.</a:t>
            </a:r>
            <a:r>
              <a:rPr lang="en-US" baseline="0" dirty="0" smtClean="0"/>
              <a:t> Hence, </a:t>
            </a:r>
            <a:r>
              <a:rPr lang="en-US" b="1" baseline="0" dirty="0" smtClean="0"/>
              <a:t>e</a:t>
            </a:r>
            <a:r>
              <a:rPr lang="en-US" b="1" dirty="0" smtClean="0"/>
              <a:t>ffective modeling techniques can yield conditions for stability and ensure efficient operation of the protocol.</a:t>
            </a:r>
          </a:p>
        </p:txBody>
      </p:sp>
    </p:spTree>
    <p:extLst>
      <p:ext uri="{BB962C8B-B14F-4D97-AF65-F5344CB8AC3E}">
        <p14:creationId xmlns:p14="http://schemas.microsoft.com/office/powerpoint/2010/main" val="321518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dirty="0" smtClean="0"/>
              <a:t>There</a:t>
            </a:r>
            <a:r>
              <a:rPr lang="en-US" baseline="0" dirty="0" smtClean="0"/>
              <a:t> </a:t>
            </a:r>
            <a:r>
              <a:rPr lang="en-US" baseline="0" dirty="0" smtClean="0"/>
              <a:t>are lots of examples in literature of using fluid models and differential equations to model the dynamics of TCP.</a:t>
            </a:r>
          </a:p>
          <a:p>
            <a:r>
              <a:rPr lang="en-US" dirty="0" smtClean="0"/>
              <a:t>Perhaps the most notable is the paper by </a:t>
            </a:r>
            <a:r>
              <a:rPr lang="en-US" dirty="0" err="1" smtClean="0"/>
              <a:t>Misra</a:t>
            </a:r>
            <a:r>
              <a:rPr lang="en-US" dirty="0" smtClean="0"/>
              <a:t> et al...One of the main contributions is a fluid model that describes the average </a:t>
            </a:r>
            <a:r>
              <a:rPr lang="en-US" dirty="0" err="1" smtClean="0"/>
              <a:t>cwnd</a:t>
            </a:r>
            <a:r>
              <a:rPr lang="en-US" dirty="0" smtClean="0"/>
              <a:t> of </a:t>
            </a:r>
            <a:r>
              <a:rPr lang="en-US" dirty="0" err="1" smtClean="0"/>
              <a:t>Reno</a:t>
            </a:r>
            <a:r>
              <a:rPr lang="en-US" baseline="0" dirty="0" err="1" smtClean="0"/>
              <a:t>.</a:t>
            </a:r>
            <a:r>
              <a:rPr lang="en-US" dirty="0" err="1" smtClean="0"/>
              <a:t>W</a:t>
            </a:r>
            <a:r>
              <a:rPr lang="en-US" dirty="0" smtClean="0"/>
              <a:t>(t)</a:t>
            </a:r>
            <a:r>
              <a:rPr lang="en-US" baseline="0" dirty="0" smtClean="0"/>
              <a:t> is the average congestion window, tau is delay, and lambda(t) is loss </a:t>
            </a:r>
            <a:r>
              <a:rPr lang="en-US" baseline="0" dirty="0" smtClean="0"/>
              <a:t>rate. </a:t>
            </a:r>
            <a:r>
              <a:rPr lang="en-US" dirty="0" smtClean="0"/>
              <a:t>There are many other examples of using</a:t>
            </a:r>
            <a:r>
              <a:rPr lang="en-US" baseline="0" dirty="0" smtClean="0"/>
              <a:t> fluid models to describe behavior of TCP and other data transport protocols. But </a:t>
            </a:r>
            <a:r>
              <a:rPr lang="en-US" dirty="0" smtClean="0"/>
              <a:t>all </a:t>
            </a:r>
            <a:r>
              <a:rPr lang="en-US" dirty="0" smtClean="0"/>
              <a:t>of these papers present simulation results and demonstrate that the</a:t>
            </a:r>
            <a:r>
              <a:rPr lang="en-US" baseline="0" dirty="0" smtClean="0"/>
              <a:t> models are quite accurate</a:t>
            </a:r>
            <a:r>
              <a:rPr lang="en-US" baseline="0" dirty="0" smtClean="0"/>
              <a:t>. So these modeling techniques are very powerful not only in the number and types of system parameters they can describe, but also in being able to model how real systems actually work.</a:t>
            </a:r>
            <a:endParaRPr lang="en-US" dirty="0"/>
          </a:p>
        </p:txBody>
      </p:sp>
    </p:spTree>
    <p:extLst>
      <p:ext uri="{BB962C8B-B14F-4D97-AF65-F5344CB8AC3E}">
        <p14:creationId xmlns:p14="http://schemas.microsoft.com/office/powerpoint/2010/main" val="345343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dirty="0" smtClean="0"/>
              <a:t>Here is how CUBIC’s </a:t>
            </a:r>
            <a:r>
              <a:rPr lang="en-US" dirty="0" err="1" smtClean="0"/>
              <a:t>cwnd</a:t>
            </a:r>
            <a:r>
              <a:rPr lang="en-US" dirty="0" smtClean="0"/>
              <a:t> evolution looks as</a:t>
            </a:r>
            <a:r>
              <a:rPr lang="en-US" baseline="0" dirty="0" smtClean="0"/>
              <a:t> a function of time, in stable state.</a:t>
            </a:r>
            <a:endParaRPr lang="en-US" dirty="0"/>
          </a:p>
        </p:txBody>
      </p:sp>
    </p:spTree>
    <p:extLst>
      <p:ext uri="{BB962C8B-B14F-4D97-AF65-F5344CB8AC3E}">
        <p14:creationId xmlns:p14="http://schemas.microsoft.com/office/powerpoint/2010/main" val="119309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9938" y="3335338"/>
            <a:ext cx="6156325" cy="3160712"/>
          </a:xfrm>
          <a:prstGeom prst="rect">
            <a:avLst/>
          </a:prstGeom>
        </p:spPr>
        <p:txBody>
          <a:bodyPr/>
          <a:lstStyle/>
          <a:p>
            <a:r>
              <a:rPr lang="en-US" dirty="0" smtClean="0"/>
              <a:t>CUBIC is defined explicitly in terms of </a:t>
            </a:r>
            <a:r>
              <a:rPr lang="en-US" dirty="0" err="1" smtClean="0"/>
              <a:t>Wmax</a:t>
            </a:r>
            <a:r>
              <a:rPr lang="en-US" dirty="0" smtClean="0"/>
              <a:t> and s, which in tern are both dependent on time. Hence, we cannot apply</a:t>
            </a:r>
            <a:r>
              <a:rPr lang="en-US" baseline="0" dirty="0" smtClean="0"/>
              <a:t> previous modeling techniques to this protocol. Moreover, note that congestion controllers can be generated or engineered in ways that don’t lend themselves to traditional modeling techniques. Conclusion: previous models are not always adequate for modeling CC </a:t>
            </a:r>
            <a:r>
              <a:rPr lang="en-US" baseline="0" dirty="0" err="1" smtClean="0"/>
              <a:t>algos</a:t>
            </a:r>
            <a:r>
              <a:rPr lang="en-US" baseline="0" dirty="0" smtClean="0"/>
              <a:t> with complex rules.</a:t>
            </a:r>
            <a:endParaRPr lang="en-US" dirty="0"/>
          </a:p>
        </p:txBody>
      </p:sp>
    </p:spTree>
    <p:extLst>
      <p:ext uri="{BB962C8B-B14F-4D97-AF65-F5344CB8AC3E}">
        <p14:creationId xmlns:p14="http://schemas.microsoft.com/office/powerpoint/2010/main" val="14126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9938" y="3335338"/>
            <a:ext cx="6156325" cy="3160712"/>
          </a:xfrm>
          <a:prstGeom prst="rect">
            <a:avLst/>
          </a:prstGeom>
        </p:spPr>
        <p:txBody>
          <a:bodyPr/>
          <a:lstStyle/>
          <a:p>
            <a:r>
              <a:rPr lang="en-US" dirty="0" smtClean="0"/>
              <a:t>Hence, we have to adapt a new approach. We</a:t>
            </a:r>
            <a:r>
              <a:rPr lang="en-US" baseline="0" dirty="0" smtClean="0"/>
              <a:t> first make the following key observation: all loss-based </a:t>
            </a:r>
            <a:r>
              <a:rPr lang="en-US" baseline="0" dirty="0" err="1" smtClean="0"/>
              <a:t>algo</a:t>
            </a:r>
            <a:r>
              <a:rPr lang="en-US" baseline="0" dirty="0" smtClean="0"/>
              <a:t> have in common two variables: </a:t>
            </a:r>
            <a:r>
              <a:rPr lang="en-US" baseline="0" dirty="0" err="1" smtClean="0"/>
              <a:t>Wmax</a:t>
            </a:r>
            <a:r>
              <a:rPr lang="en-US" baseline="0" dirty="0" smtClean="0"/>
              <a:t>, and s(t). These variables, in turn can be used to completely define a </a:t>
            </a:r>
            <a:r>
              <a:rPr lang="en-US" baseline="0" dirty="0" err="1" smtClean="0"/>
              <a:t>cwnd</a:t>
            </a:r>
            <a:r>
              <a:rPr lang="en-US" baseline="0" dirty="0" smtClean="0"/>
              <a:t> or sending rate function. Hence, a natural approach is to derive...</a:t>
            </a:r>
          </a:p>
        </p:txBody>
      </p:sp>
    </p:spTree>
    <p:extLst>
      <p:ext uri="{BB962C8B-B14F-4D97-AF65-F5344CB8AC3E}">
        <p14:creationId xmlns:p14="http://schemas.microsoft.com/office/powerpoint/2010/main" val="94423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9938" y="3335338"/>
            <a:ext cx="6156325" cy="3160712"/>
          </a:xfrm>
          <a:prstGeom prst="rect">
            <a:avLst/>
          </a:prstGeom>
        </p:spPr>
        <p:txBody>
          <a:bodyPr/>
          <a:lstStyle/>
          <a:p>
            <a:r>
              <a:rPr lang="en-US" dirty="0" smtClean="0"/>
              <a:t>Instead of</a:t>
            </a:r>
            <a:r>
              <a:rPr lang="en-US" baseline="0" dirty="0" smtClean="0"/>
              <a:t> modeling the red curve (</a:t>
            </a:r>
            <a:r>
              <a:rPr lang="en-US" baseline="0" dirty="0" err="1" smtClean="0"/>
              <a:t>cwnd</a:t>
            </a:r>
            <a:r>
              <a:rPr lang="en-US" baseline="0" dirty="0" smtClean="0"/>
              <a:t>), we instead want to model the blue and green curves. As you can see, the max. </a:t>
            </a:r>
            <a:r>
              <a:rPr lang="en-US" baseline="0" dirty="0" err="1" smtClean="0"/>
              <a:t>cwnd</a:t>
            </a:r>
            <a:r>
              <a:rPr lang="en-US" baseline="0" dirty="0" smtClean="0"/>
              <a:t> remains constant until the next loss occurs. The time between losses grows linearly with time during a congestion epoch, and resets to zero upon loss. We can apply this methodology to any loss-based congestion controller. For example, TCP Reno.</a:t>
            </a:r>
            <a:endParaRPr lang="en-US" dirty="0"/>
          </a:p>
        </p:txBody>
      </p:sp>
    </p:spTree>
    <p:extLst>
      <p:ext uri="{BB962C8B-B14F-4D97-AF65-F5344CB8AC3E}">
        <p14:creationId xmlns:p14="http://schemas.microsoft.com/office/powerpoint/2010/main" val="76431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dirty="0" smtClean="0"/>
              <a:t>Note: W(t) needs to be either explicitly given or derived.</a:t>
            </a:r>
          </a:p>
          <a:p>
            <a:r>
              <a:rPr lang="en-US" dirty="0" smtClean="0"/>
              <a:t>We</a:t>
            </a:r>
            <a:r>
              <a:rPr lang="en-US" baseline="0" dirty="0" smtClean="0"/>
              <a:t> point out that this framework is not dependent on any specific W(t) function. That is, in order to apply the framework, one only need to derive or define W(t) and then substitute it into these DEs. Hence, this framework provides not only opportunities to analyze existing protocols, but also an easy way to design and analyze the stability of new ones</a:t>
            </a:r>
            <a:r>
              <a:rPr lang="en-US" baseline="0" dirty="0" smtClean="0"/>
              <a:t>.</a:t>
            </a:r>
          </a:p>
          <a:p>
            <a:r>
              <a:rPr lang="en-US" baseline="0" dirty="0" smtClean="0"/>
              <a:t>This loss prob. function is an approximation of the M/M/1/B drop probability when the buffer size B tends to infinity. It is sometimes used in fluid flow approximation models, and we chose this function because of its simplicity.</a:t>
            </a:r>
            <a:endParaRPr lang="en-US" dirty="0"/>
          </a:p>
        </p:txBody>
      </p:sp>
    </p:spTree>
    <p:extLst>
      <p:ext uri="{BB962C8B-B14F-4D97-AF65-F5344CB8AC3E}">
        <p14:creationId xmlns:p14="http://schemas.microsoft.com/office/powerpoint/2010/main" val="361860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9938" y="3335338"/>
            <a:ext cx="6156325" cy="3160712"/>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simulation examples demonstrate how CUBIC can go from stable operation to unstable</a:t>
            </a:r>
            <a:r>
              <a:rPr lang="en-US" baseline="0" dirty="0" smtClean="0"/>
              <a:t> via a change in initial conditions.</a:t>
            </a:r>
            <a:endParaRPr lang="en-US" dirty="0" smtClean="0"/>
          </a:p>
          <a:p>
            <a:endParaRPr lang="en-US" dirty="0"/>
          </a:p>
        </p:txBody>
      </p:sp>
    </p:spTree>
    <p:extLst>
      <p:ext uri="{BB962C8B-B14F-4D97-AF65-F5344CB8AC3E}">
        <p14:creationId xmlns:p14="http://schemas.microsoft.com/office/powerpoint/2010/main" val="2107233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9938" y="3335338"/>
            <a:ext cx="6156325" cy="3160712"/>
          </a:xfrm>
          <a:prstGeom prst="rect">
            <a:avLst/>
          </a:prstGeom>
        </p:spPr>
        <p:txBody>
          <a:bodyPr/>
          <a:lstStyle/>
          <a:p>
            <a:r>
              <a:rPr lang="en-US" dirty="0" smtClean="0"/>
              <a:t>NHPL treats inter-loss</a:t>
            </a:r>
            <a:r>
              <a:rPr lang="en-US" baseline="0" dirty="0" smtClean="0"/>
              <a:t> time as a non-</a:t>
            </a:r>
            <a:r>
              <a:rPr lang="en-US" baseline="0" dirty="0" err="1" smtClean="0"/>
              <a:t>homog</a:t>
            </a:r>
            <a:r>
              <a:rPr lang="en-US" baseline="0" dirty="0" smtClean="0"/>
              <a:t>. Poisson process.</a:t>
            </a:r>
            <a:endParaRPr lang="en-US" dirty="0" smtClean="0"/>
          </a:p>
          <a:p>
            <a:r>
              <a:rPr lang="en-US" dirty="0" smtClean="0"/>
              <a:t>Possible application of what we’ve learned: more</a:t>
            </a:r>
            <a:r>
              <a:rPr lang="en-US" baseline="0" dirty="0" smtClean="0"/>
              <a:t> intelligent </a:t>
            </a:r>
            <a:r>
              <a:rPr lang="en-US" baseline="0" dirty="0" err="1" smtClean="0"/>
              <a:t>ssthresh</a:t>
            </a:r>
            <a:r>
              <a:rPr lang="en-US" baseline="0" dirty="0" smtClean="0"/>
              <a:t> choices.</a:t>
            </a:r>
            <a:endParaRPr lang="en-US" dirty="0"/>
          </a:p>
        </p:txBody>
      </p:sp>
    </p:spTree>
    <p:extLst>
      <p:ext uri="{BB962C8B-B14F-4D97-AF65-F5344CB8AC3E}">
        <p14:creationId xmlns:p14="http://schemas.microsoft.com/office/powerpoint/2010/main" val="297683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dirty="0" smtClean="0"/>
              <a:t>What makes CUBIC</a:t>
            </a:r>
            <a:r>
              <a:rPr lang="en-US" baseline="0" dirty="0" smtClean="0"/>
              <a:t> not amenable to analysis within the previous framework is that CUBIC has a fixed-point </a:t>
            </a:r>
            <a:r>
              <a:rPr lang="en-US" baseline="0" dirty="0" smtClean="0"/>
              <a:t>value </a:t>
            </a:r>
            <a:r>
              <a:rPr lang="en-US" baseline="0" dirty="0" smtClean="0"/>
              <a:t>located at the saddle point of the cubic function, as shown here.</a:t>
            </a:r>
          </a:p>
          <a:p>
            <a:r>
              <a:rPr lang="en-US" baseline="0" dirty="0" smtClean="0"/>
              <a:t>Hence, a linearization of a DE for W(t) about the fixed point would simply produce </a:t>
            </a:r>
            <a:r>
              <a:rPr lang="en-US" baseline="0" dirty="0" err="1" smtClean="0"/>
              <a:t>dW</a:t>
            </a:r>
            <a:r>
              <a:rPr lang="en-US" baseline="0" dirty="0" smtClean="0"/>
              <a:t>/</a:t>
            </a:r>
            <a:r>
              <a:rPr lang="en-US" baseline="0" dirty="0" err="1" smtClean="0"/>
              <a:t>dt</a:t>
            </a:r>
            <a:r>
              <a:rPr lang="en-US" baseline="0" dirty="0" smtClean="0"/>
              <a:t>=0.</a:t>
            </a:r>
          </a:p>
          <a:p>
            <a:r>
              <a:rPr lang="en-US" baseline="0" dirty="0" smtClean="0"/>
              <a:t>Further, if we attempt to derive a DE for W(t) by simply taking the time derivative of CUBIC’s </a:t>
            </a:r>
            <a:r>
              <a:rPr lang="en-US" baseline="0" dirty="0" err="1" smtClean="0"/>
              <a:t>cwnd</a:t>
            </a:r>
            <a:r>
              <a:rPr lang="en-US" baseline="0" dirty="0" smtClean="0"/>
              <a:t>, we must still take into account the time dependencies of s(t) and </a:t>
            </a:r>
            <a:r>
              <a:rPr lang="en-US" baseline="0" dirty="0" err="1" smtClean="0"/>
              <a:t>Wmax</a:t>
            </a:r>
            <a:r>
              <a:rPr lang="en-US" baseline="0" dirty="0" smtClean="0"/>
              <a:t>(t). The result would be a differential equation for W(t) that depends not only on s and </a:t>
            </a:r>
            <a:r>
              <a:rPr lang="en-US" baseline="0" dirty="0" err="1" smtClean="0"/>
              <a:t>Wmax</a:t>
            </a:r>
            <a:r>
              <a:rPr lang="en-US" baseline="0" dirty="0" smtClean="0"/>
              <a:t>, but also on their derivatives with respect to time. In other words, we need expressions for ds/</a:t>
            </a:r>
            <a:r>
              <a:rPr lang="en-US" baseline="0" dirty="0" err="1" smtClean="0"/>
              <a:t>dt</a:t>
            </a:r>
            <a:r>
              <a:rPr lang="en-US" baseline="0" dirty="0" smtClean="0"/>
              <a:t> and </a:t>
            </a:r>
            <a:r>
              <a:rPr lang="en-US" baseline="0" dirty="0" err="1" smtClean="0"/>
              <a:t>dWmax</a:t>
            </a:r>
            <a:r>
              <a:rPr lang="en-US" baseline="0" dirty="0" smtClean="0"/>
              <a:t>/</a:t>
            </a:r>
            <a:r>
              <a:rPr lang="en-US" baseline="0" dirty="0" err="1" smtClean="0"/>
              <a:t>dt.</a:t>
            </a:r>
            <a:r>
              <a:rPr lang="en-US" baseline="0" dirty="0" smtClean="0"/>
              <a:t> Moreover, note that s and </a:t>
            </a:r>
            <a:r>
              <a:rPr lang="en-US" baseline="0" dirty="0" err="1" smtClean="0"/>
              <a:t>Wmax</a:t>
            </a:r>
            <a:r>
              <a:rPr lang="en-US" baseline="0" dirty="0" smtClean="0"/>
              <a:t> are variables that all loss-based protocols have in common. Using this to our advantage, we set out to derive a system of differential equations that describe the behavior of the time since last loss and the maximum window size, rather then the congestion window.</a:t>
            </a:r>
            <a:endParaRPr lang="en-US" dirty="0"/>
          </a:p>
        </p:txBody>
      </p:sp>
    </p:spTree>
    <p:extLst>
      <p:ext uri="{BB962C8B-B14F-4D97-AF65-F5344CB8AC3E}">
        <p14:creationId xmlns:p14="http://schemas.microsoft.com/office/powerpoint/2010/main" val="11930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1506" name="Notes Placeholder 2"/>
          <p:cNvSpPr>
            <a:spLocks noGrp="1"/>
          </p:cNvSpPr>
          <p:nvPr>
            <p:ph type="body" idx="1"/>
          </p:nvPr>
        </p:nvSpPr>
        <p:spPr bwMode="auto">
          <a:xfrm>
            <a:off x="768924" y="3336263"/>
            <a:ext cx="6158352" cy="3159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many different variants of TCP, and some</a:t>
            </a:r>
            <a:r>
              <a:rPr lang="en-US" baseline="0" dirty="0" smtClean="0"/>
              <a:t> of them are well-understood in the context of stability. Examples are TCP Reno and Scalable TCP</a:t>
            </a:r>
            <a:r>
              <a:rPr lang="en-US" baseline="0" dirty="0" smtClean="0"/>
              <a:t>. Their response functions (how they increase and decrease cong. window) are relatively simple. </a:t>
            </a:r>
            <a:r>
              <a:rPr lang="en-US" baseline="0" dirty="0" smtClean="0"/>
              <a:t>However, some variants exhibit more complex behaviors when </a:t>
            </a:r>
            <a:r>
              <a:rPr lang="en-US" baseline="0" dirty="0" smtClean="0"/>
              <a:t>increasing </a:t>
            </a:r>
            <a:r>
              <a:rPr lang="en-US" baseline="0" dirty="0" smtClean="0"/>
              <a:t>or </a:t>
            </a:r>
            <a:r>
              <a:rPr lang="en-US" baseline="0" dirty="0" smtClean="0"/>
              <a:t>decreasing. </a:t>
            </a:r>
            <a:r>
              <a:rPr lang="en-US" baseline="0" dirty="0" smtClean="0"/>
              <a:t>The exact dynamics of </a:t>
            </a:r>
            <a:r>
              <a:rPr lang="en-US" baseline="0" dirty="0" smtClean="0"/>
              <a:t>how these variants interact with the network are </a:t>
            </a:r>
            <a:r>
              <a:rPr lang="en-US" baseline="0" dirty="0" smtClean="0"/>
              <a:t>not fully understood, partly due to a lack of a suitable modeling </a:t>
            </a:r>
            <a:r>
              <a:rPr lang="en-US" baseline="0" dirty="0" smtClean="0"/>
              <a:t>framework within which they can be analyzed. </a:t>
            </a:r>
            <a:r>
              <a:rPr lang="en-US" baseline="0" dirty="0" smtClean="0"/>
              <a:t>Examples are CUBIC and H-TCP</a:t>
            </a:r>
            <a:r>
              <a:rPr lang="en-US" baseline="0" dirty="0" smtClean="0"/>
              <a: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endParaRPr lang="en-US" dirty="0"/>
          </a:p>
        </p:txBody>
      </p:sp>
    </p:spTree>
    <p:extLst>
      <p:ext uri="{BB962C8B-B14F-4D97-AF65-F5344CB8AC3E}">
        <p14:creationId xmlns:p14="http://schemas.microsoft.com/office/powerpoint/2010/main" val="229777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9938" y="3335338"/>
            <a:ext cx="6156325" cy="3160712"/>
          </a:xfrm>
          <a:prstGeom prst="rect">
            <a:avLst/>
          </a:prstGeom>
        </p:spPr>
        <p:txBody>
          <a:bodyPr/>
          <a:lstStyle/>
          <a:p>
            <a:r>
              <a:rPr lang="en-US" dirty="0" smtClean="0"/>
              <a:t>Possible application of what we’ve learned: more</a:t>
            </a:r>
            <a:r>
              <a:rPr lang="en-US" baseline="0" dirty="0" smtClean="0"/>
              <a:t> intelligent </a:t>
            </a:r>
            <a:r>
              <a:rPr lang="en-US" baseline="0" dirty="0" err="1" smtClean="0"/>
              <a:t>ssthresh</a:t>
            </a:r>
            <a:r>
              <a:rPr lang="en-US" baseline="0" dirty="0" smtClean="0"/>
              <a:t> choices.</a:t>
            </a:r>
            <a:endParaRPr lang="en-US" dirty="0"/>
          </a:p>
        </p:txBody>
      </p:sp>
    </p:spTree>
    <p:extLst>
      <p:ext uri="{BB962C8B-B14F-4D97-AF65-F5344CB8AC3E}">
        <p14:creationId xmlns:p14="http://schemas.microsoft.com/office/powerpoint/2010/main" val="297683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address this problem, we make</a:t>
            </a:r>
            <a:r>
              <a:rPr lang="en-US" baseline="0" dirty="0" smtClean="0"/>
              <a:t> the following contributions.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Loss </a:t>
            </a:r>
            <a:r>
              <a:rPr lang="en-US" dirty="0" smtClean="0"/>
              <a:t>based protocols are protocols that utilize loss information</a:t>
            </a:r>
            <a:r>
              <a:rPr lang="en-US" baseline="0" dirty="0" smtClean="0"/>
              <a:t> to make decisions about increasing </a:t>
            </a:r>
            <a:r>
              <a:rPr lang="en-US" baseline="0" dirty="0" err="1" smtClean="0"/>
              <a:t>cwnd</a:t>
            </a:r>
            <a:r>
              <a:rPr lang="en-US" baseline="0" dirty="0" smtClean="0"/>
              <a:t> or sending rate, or backing off upon congestion detection.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are schemes that </a:t>
            </a:r>
            <a:r>
              <a:rPr lang="en-US" sz="1200" kern="1200" dirty="0" smtClean="0">
                <a:solidFill>
                  <a:schemeClr val="tx1"/>
                </a:solidFill>
                <a:effectLst/>
                <a:latin typeface="Times" charset="0"/>
                <a:ea typeface="ＭＳ Ｐゴシック" charset="0"/>
                <a:cs typeface="ＭＳ Ｐゴシック" charset="0"/>
              </a:rPr>
              <a:t>include not only ACK-based algorithms, but also packet marking schemes as in ECN (Explicit Congestion Notification). </a:t>
            </a:r>
            <a:endParaRPr lang="en-US" sz="1200" kern="1200" dirty="0" smtClean="0">
              <a:solidFill>
                <a:schemeClr val="tx1"/>
              </a:solidFill>
              <a:effectLst/>
              <a:latin typeface="Times"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charset="0"/>
                <a:ea typeface="ＭＳ Ｐゴシック" charset="0"/>
                <a:cs typeface="ＭＳ Ｐゴシック" charset="0"/>
              </a:rPr>
              <a:t>CUBIC result is previously unknown.</a:t>
            </a:r>
            <a:endParaRPr lang="en-US" dirty="0" smtClean="0"/>
          </a:p>
        </p:txBody>
      </p:sp>
    </p:spTree>
    <p:extLst>
      <p:ext uri="{BB962C8B-B14F-4D97-AF65-F5344CB8AC3E}">
        <p14:creationId xmlns:p14="http://schemas.microsoft.com/office/powerpoint/2010/main" val="129913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dirty="0" smtClean="0"/>
              <a:t>To get an intuition</a:t>
            </a:r>
            <a:r>
              <a:rPr lang="en-US" baseline="0" dirty="0" smtClean="0"/>
              <a:t> on certain concepts of stability theory, it helps to begin by looking at a simple physical system</a:t>
            </a:r>
            <a:r>
              <a:rPr lang="en-US" baseline="0" dirty="0" smtClean="0"/>
              <a:t>.</a:t>
            </a:r>
          </a:p>
          <a:p>
            <a:r>
              <a:rPr lang="en-US" baseline="0" dirty="0" smtClean="0"/>
              <a:t>Intuitively, in an unstable system, small disturbances to system can cause large changes in the response.</a:t>
            </a:r>
            <a:endParaRPr lang="en-US" dirty="0"/>
          </a:p>
        </p:txBody>
      </p:sp>
    </p:spTree>
    <p:extLst>
      <p:ext uri="{BB962C8B-B14F-4D97-AF65-F5344CB8AC3E}">
        <p14:creationId xmlns:p14="http://schemas.microsoft.com/office/powerpoint/2010/main" val="392627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dirty="0" smtClean="0"/>
              <a:t>Suppose that we track some variable, x. It could be distance</a:t>
            </a:r>
            <a:r>
              <a:rPr lang="en-US" baseline="0" dirty="0" smtClean="0"/>
              <a:t> or position, for example.</a:t>
            </a:r>
            <a:endParaRPr lang="en-US" dirty="0" smtClean="0"/>
          </a:p>
          <a:p>
            <a:r>
              <a:rPr lang="en-US" dirty="0" smtClean="0"/>
              <a:t>Shown in this plot</a:t>
            </a:r>
            <a:r>
              <a:rPr lang="en-US" baseline="0" dirty="0" smtClean="0"/>
              <a:t> is a </a:t>
            </a:r>
            <a:r>
              <a:rPr lang="en-US" dirty="0" smtClean="0"/>
              <a:t>monotonically </a:t>
            </a:r>
            <a:r>
              <a:rPr lang="en-US" dirty="0" smtClean="0"/>
              <a:t>stable response (e.g. exponential decay</a:t>
            </a:r>
            <a:r>
              <a:rPr lang="en-US" dirty="0" smtClean="0"/>
              <a:t>).</a:t>
            </a:r>
            <a:endParaRPr lang="en-US" dirty="0"/>
          </a:p>
        </p:txBody>
      </p:sp>
    </p:spTree>
    <p:extLst>
      <p:ext uri="{BB962C8B-B14F-4D97-AF65-F5344CB8AC3E}">
        <p14:creationId xmlns:p14="http://schemas.microsoft.com/office/powerpoint/2010/main" val="166477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endParaRPr lang="en-US" dirty="0"/>
          </a:p>
        </p:txBody>
      </p:sp>
    </p:spTree>
    <p:extLst>
      <p:ext uri="{BB962C8B-B14F-4D97-AF65-F5344CB8AC3E}">
        <p14:creationId xmlns:p14="http://schemas.microsoft.com/office/powerpoint/2010/main" val="319329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dirty="0" smtClean="0"/>
              <a:t>Oscillatory unstable response.</a:t>
            </a:r>
            <a:endParaRPr lang="en-US" dirty="0"/>
          </a:p>
        </p:txBody>
      </p:sp>
    </p:spTree>
    <p:extLst>
      <p:ext uri="{BB962C8B-B14F-4D97-AF65-F5344CB8AC3E}">
        <p14:creationId xmlns:p14="http://schemas.microsoft.com/office/powerpoint/2010/main" val="120320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dirty="0" smtClean="0"/>
              <a:t>The blue curves represent desirable responses in</a:t>
            </a:r>
            <a:r>
              <a:rPr lang="en-US" baseline="0" dirty="0" smtClean="0"/>
              <a:t> the context of congestion control. The red is not a desirable response because there is no convergence to a fixed point.</a:t>
            </a:r>
          </a:p>
          <a:p>
            <a:r>
              <a:rPr lang="en-US" baseline="0" dirty="0" smtClean="0"/>
              <a:t>In the context of nonlinear dynamics, the red curve is considered stable (for example, it could be a limit cycle), but in the context of data transport mechanisms, we consider it unstable behavior.</a:t>
            </a:r>
            <a:endParaRPr lang="en-US" dirty="0"/>
          </a:p>
        </p:txBody>
      </p:sp>
    </p:spTree>
    <p:extLst>
      <p:ext uri="{BB962C8B-B14F-4D97-AF65-F5344CB8AC3E}">
        <p14:creationId xmlns:p14="http://schemas.microsoft.com/office/powerpoint/2010/main" val="77799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924" y="3336263"/>
            <a:ext cx="6158352" cy="3159525"/>
          </a:xfrm>
          <a:prstGeom prst="rect">
            <a:avLst/>
          </a:prstGeom>
        </p:spPr>
        <p:txBody>
          <a:bodyPr/>
          <a:lstStyle/>
          <a:p>
            <a:r>
              <a:rPr lang="en-US" baseline="0" dirty="0" smtClean="0"/>
              <a:t>This plot was created using our fluid model to be discussed further in the </a:t>
            </a:r>
            <a:r>
              <a:rPr lang="en-US" baseline="0" dirty="0" smtClean="0"/>
              <a:t>talk. Red </a:t>
            </a:r>
            <a:r>
              <a:rPr lang="en-US" baseline="0" dirty="0" smtClean="0"/>
              <a:t>line: fixed point value. Blue curve: trajectory from the fluid model.</a:t>
            </a:r>
          </a:p>
          <a:p>
            <a:r>
              <a:rPr lang="en-US" baseline="0" dirty="0" smtClean="0"/>
              <a:t>In general, large delays tend to have destabilizing effects on systems. However, in some cases, the system can be stabilized with the right choice of initial conditions.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such cases, knowing the dynamic properties of the system can be imperative to its proper and effective operation, because a stability analysis can yield the conditions for the system’s stability.</a:t>
            </a:r>
          </a:p>
        </p:txBody>
      </p:sp>
    </p:spTree>
    <p:extLst>
      <p:ext uri="{BB962C8B-B14F-4D97-AF65-F5344CB8AC3E}">
        <p14:creationId xmlns:p14="http://schemas.microsoft.com/office/powerpoint/2010/main" val="2060212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6124575"/>
            <a:ext cx="8229600" cy="298450"/>
          </a:xfrm>
          <a:prstGeom prst="rect">
            <a:avLst/>
          </a:prstGeom>
          <a:gradFill rotWithShape="0">
            <a:gsLst>
              <a:gs pos="0">
                <a:srgbClr val="000000">
                  <a:alpha val="55000"/>
                </a:srgbClr>
              </a:gs>
              <a:gs pos="100000">
                <a:srgbClr val="FF0000">
                  <a:alpha val="35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 name="Text Box 6"/>
          <p:cNvSpPr txBox="1">
            <a:spLocks noChangeArrowheads="1"/>
          </p:cNvSpPr>
          <p:nvPr userDrawn="1"/>
        </p:nvSpPr>
        <p:spPr bwMode="auto">
          <a:xfrm>
            <a:off x="0" y="6126163"/>
            <a:ext cx="8305800" cy="274637"/>
          </a:xfrm>
          <a:prstGeom prst="rect">
            <a:avLst/>
          </a:prstGeom>
          <a:gradFill rotWithShape="1">
            <a:gsLst>
              <a:gs pos="0">
                <a:srgbClr val="760000">
                  <a:alpha val="39999"/>
                </a:srgbClr>
              </a:gs>
              <a:gs pos="100000">
                <a:srgbClr val="FF0000">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90" tIns="45694" rIns="91390" bIns="45694">
            <a:spAutoFit/>
          </a:bodyPr>
          <a:lstStyle/>
          <a:p>
            <a:pPr>
              <a:spcBef>
                <a:spcPct val="50000"/>
              </a:spcBef>
              <a:defRPr/>
            </a:pPr>
            <a:r>
              <a:rPr lang="en-US" sz="1200" b="1" dirty="0">
                <a:solidFill>
                  <a:schemeClr val="bg1"/>
                </a:solidFill>
                <a:effectLst>
                  <a:outerShdw blurRad="38100" dist="38100" dir="2700000" algn="tl">
                    <a:srgbClr val="000000"/>
                  </a:outerShdw>
                </a:effectLst>
                <a:cs typeface="+mn-cs"/>
              </a:rPr>
              <a:t>U</a:t>
            </a:r>
            <a:r>
              <a:rPr lang="en-US" sz="1000" b="1" dirty="0">
                <a:solidFill>
                  <a:schemeClr val="bg1"/>
                </a:solidFill>
                <a:effectLst>
                  <a:outerShdw blurRad="38100" dist="38100" dir="2700000" algn="tl">
                    <a:srgbClr val="000000"/>
                  </a:outerShdw>
                </a:effectLst>
                <a:cs typeface="+mn-cs"/>
              </a:rPr>
              <a:t>NIVERSITY OF </a:t>
            </a:r>
            <a:r>
              <a:rPr lang="en-US" sz="1200" b="1" dirty="0">
                <a:solidFill>
                  <a:schemeClr val="bg1"/>
                </a:solidFill>
                <a:effectLst>
                  <a:outerShdw blurRad="38100" dist="38100" dir="2700000" algn="tl">
                    <a:srgbClr val="000000"/>
                  </a:outerShdw>
                </a:effectLst>
                <a:cs typeface="+mn-cs"/>
              </a:rPr>
              <a:t>M</a:t>
            </a:r>
            <a:r>
              <a:rPr lang="en-US" sz="1000" b="1" dirty="0">
                <a:solidFill>
                  <a:schemeClr val="bg1"/>
                </a:solidFill>
                <a:effectLst>
                  <a:outerShdw blurRad="38100" dist="38100" dir="2700000" algn="tl">
                    <a:srgbClr val="000000"/>
                  </a:outerShdw>
                </a:effectLst>
                <a:cs typeface="+mn-cs"/>
              </a:rPr>
              <a:t>ASSACHUSETTS</a:t>
            </a:r>
            <a:r>
              <a:rPr lang="en-US" sz="1200" b="1" dirty="0">
                <a:solidFill>
                  <a:schemeClr val="bg1"/>
                </a:solidFill>
                <a:effectLst>
                  <a:outerShdw blurRad="38100" dist="38100" dir="2700000" algn="tl">
                    <a:srgbClr val="000000"/>
                  </a:outerShdw>
                </a:effectLst>
                <a:cs typeface="+mn-cs"/>
              </a:rPr>
              <a:t>, A</a:t>
            </a:r>
            <a:r>
              <a:rPr lang="en-US" sz="1000" b="1" dirty="0">
                <a:solidFill>
                  <a:schemeClr val="bg1"/>
                </a:solidFill>
                <a:effectLst>
                  <a:outerShdw blurRad="38100" dist="38100" dir="2700000" algn="tl">
                    <a:srgbClr val="000000"/>
                  </a:outerShdw>
                </a:effectLst>
                <a:cs typeface="+mn-cs"/>
              </a:rPr>
              <a:t>MHERST  • </a:t>
            </a:r>
            <a:r>
              <a:rPr lang="en-US" sz="1200" b="1" dirty="0">
                <a:solidFill>
                  <a:schemeClr val="bg1"/>
                </a:solidFill>
                <a:effectLst>
                  <a:outerShdw blurRad="38100" dist="38100" dir="2700000" algn="tl">
                    <a:srgbClr val="000000"/>
                  </a:outerShdw>
                </a:effectLst>
                <a:cs typeface="+mn-cs"/>
              </a:rPr>
              <a:t> College of Information and Computer Sciences</a:t>
            </a:r>
          </a:p>
        </p:txBody>
      </p:sp>
      <p:pic>
        <p:nvPicPr>
          <p:cNvPr id="6" name="Picture 17" descr="newseal2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5791200"/>
            <a:ext cx="606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7013" y="357188"/>
            <a:ext cx="27447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1156" name="Rectangle 4"/>
          <p:cNvSpPr>
            <a:spLocks noGrp="1" noChangeArrowheads="1"/>
          </p:cNvSpPr>
          <p:nvPr>
            <p:ph type="ctrTitle"/>
          </p:nvPr>
        </p:nvSpPr>
        <p:spPr>
          <a:xfrm>
            <a:off x="617538" y="1989138"/>
            <a:ext cx="6994525" cy="1371600"/>
          </a:xfrm>
        </p:spPr>
        <p:txBody>
          <a:bodyPr anchor="ctr" anchorCtr="1"/>
          <a:lstStyle>
            <a:lvl1pPr algn="ctr">
              <a:defRPr i="0">
                <a:solidFill>
                  <a:srgbClr val="881C1C"/>
                </a:solidFill>
              </a:defRPr>
            </a:lvl1pPr>
          </a:lstStyle>
          <a:p>
            <a:pPr lvl="0"/>
            <a:r>
              <a:rPr lang="en-US" noProof="0" smtClean="0"/>
              <a:t>Click to edit Master title style</a:t>
            </a:r>
          </a:p>
        </p:txBody>
      </p:sp>
      <p:sp>
        <p:nvSpPr>
          <p:cNvPr id="561157" name="Rectangle 5"/>
          <p:cNvSpPr>
            <a:spLocks noGrp="1" noChangeArrowheads="1"/>
          </p:cNvSpPr>
          <p:nvPr>
            <p:ph type="subTitle" idx="1"/>
          </p:nvPr>
        </p:nvSpPr>
        <p:spPr>
          <a:xfrm>
            <a:off x="1235075" y="3627438"/>
            <a:ext cx="5759450" cy="1635125"/>
          </a:xfrm>
        </p:spPr>
        <p:txBody>
          <a:bodyPr/>
          <a:lstStyle>
            <a:lvl1pPr marL="0" indent="0" algn="ctr">
              <a:buFont typeface="Wingdings"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259850231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2D89634E-74B4-8049-9E5A-88696432DB3B}" type="slidenum">
              <a:rPr lang="en-US"/>
              <a:pPr>
                <a:defRPr/>
              </a:pPr>
              <a:t>‹#›</a:t>
            </a:fld>
            <a:endParaRPr lang="en-US"/>
          </a:p>
        </p:txBody>
      </p:sp>
    </p:spTree>
    <p:extLst>
      <p:ext uri="{BB962C8B-B14F-4D97-AF65-F5344CB8AC3E}">
        <p14:creationId xmlns:p14="http://schemas.microsoft.com/office/powerpoint/2010/main" val="307672242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03938" y="166688"/>
            <a:ext cx="1957387" cy="5349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6688"/>
            <a:ext cx="5722938" cy="5349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0DF1AB76-42DC-D047-943D-B250A637AFD1}" type="slidenum">
              <a:rPr lang="en-US"/>
              <a:pPr>
                <a:defRPr/>
              </a:pPr>
              <a:t>‹#›</a:t>
            </a:fld>
            <a:endParaRPr lang="en-US"/>
          </a:p>
        </p:txBody>
      </p:sp>
    </p:spTree>
    <p:extLst>
      <p:ext uri="{BB962C8B-B14F-4D97-AF65-F5344CB8AC3E}">
        <p14:creationId xmlns:p14="http://schemas.microsoft.com/office/powerpoint/2010/main" val="156042014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6124575"/>
            <a:ext cx="8229600" cy="298450"/>
          </a:xfrm>
          <a:prstGeom prst="rect">
            <a:avLst/>
          </a:prstGeom>
          <a:gradFill rotWithShape="0">
            <a:gsLst>
              <a:gs pos="0">
                <a:srgbClr val="000000">
                  <a:alpha val="55000"/>
                </a:srgbClr>
              </a:gs>
              <a:gs pos="100000">
                <a:srgbClr val="FF0000">
                  <a:alpha val="35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 name="Text Box 10"/>
          <p:cNvSpPr txBox="1">
            <a:spLocks noChangeArrowheads="1"/>
          </p:cNvSpPr>
          <p:nvPr userDrawn="1"/>
        </p:nvSpPr>
        <p:spPr bwMode="auto">
          <a:xfrm>
            <a:off x="0" y="6126163"/>
            <a:ext cx="8305800" cy="274637"/>
          </a:xfrm>
          <a:prstGeom prst="rect">
            <a:avLst/>
          </a:prstGeom>
          <a:gradFill rotWithShape="1">
            <a:gsLst>
              <a:gs pos="0">
                <a:srgbClr val="760000">
                  <a:alpha val="39999"/>
                </a:srgbClr>
              </a:gs>
              <a:gs pos="100000">
                <a:srgbClr val="FF0000">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90" tIns="45694" rIns="91390" bIns="45694">
            <a:spAutoFit/>
          </a:bodyPr>
          <a:lstStyle/>
          <a:p>
            <a:pPr>
              <a:spcBef>
                <a:spcPct val="50000"/>
              </a:spcBef>
              <a:defRPr/>
            </a:pPr>
            <a:r>
              <a:rPr lang="en-US" sz="1200" b="1" dirty="0">
                <a:solidFill>
                  <a:schemeClr val="bg1"/>
                </a:solidFill>
                <a:effectLst>
                  <a:outerShdw blurRad="38100" dist="38100" dir="2700000" algn="tl">
                    <a:srgbClr val="000000"/>
                  </a:outerShdw>
                </a:effectLst>
                <a:cs typeface="+mn-cs"/>
              </a:rPr>
              <a:t>U</a:t>
            </a:r>
            <a:r>
              <a:rPr lang="en-US" sz="1000" b="1" dirty="0">
                <a:solidFill>
                  <a:schemeClr val="bg1"/>
                </a:solidFill>
                <a:effectLst>
                  <a:outerShdw blurRad="38100" dist="38100" dir="2700000" algn="tl">
                    <a:srgbClr val="000000"/>
                  </a:outerShdw>
                </a:effectLst>
                <a:cs typeface="+mn-cs"/>
              </a:rPr>
              <a:t>NIVERSITY OF </a:t>
            </a:r>
            <a:r>
              <a:rPr lang="en-US" sz="1200" b="1" dirty="0">
                <a:solidFill>
                  <a:schemeClr val="bg1"/>
                </a:solidFill>
                <a:effectLst>
                  <a:outerShdw blurRad="38100" dist="38100" dir="2700000" algn="tl">
                    <a:srgbClr val="000000"/>
                  </a:outerShdw>
                </a:effectLst>
                <a:cs typeface="+mn-cs"/>
              </a:rPr>
              <a:t>M</a:t>
            </a:r>
            <a:r>
              <a:rPr lang="en-US" sz="1000" b="1" dirty="0">
                <a:solidFill>
                  <a:schemeClr val="bg1"/>
                </a:solidFill>
                <a:effectLst>
                  <a:outerShdw blurRad="38100" dist="38100" dir="2700000" algn="tl">
                    <a:srgbClr val="000000"/>
                  </a:outerShdw>
                </a:effectLst>
                <a:cs typeface="+mn-cs"/>
              </a:rPr>
              <a:t>ASSACHUSETTS</a:t>
            </a:r>
            <a:r>
              <a:rPr lang="en-US" sz="1200" b="1" dirty="0">
                <a:solidFill>
                  <a:schemeClr val="bg1"/>
                </a:solidFill>
                <a:effectLst>
                  <a:outerShdw blurRad="38100" dist="38100" dir="2700000" algn="tl">
                    <a:srgbClr val="000000"/>
                  </a:outerShdw>
                </a:effectLst>
                <a:cs typeface="+mn-cs"/>
              </a:rPr>
              <a:t>, A</a:t>
            </a:r>
            <a:r>
              <a:rPr lang="en-US" sz="1000" b="1" dirty="0">
                <a:solidFill>
                  <a:schemeClr val="bg1"/>
                </a:solidFill>
                <a:effectLst>
                  <a:outerShdw blurRad="38100" dist="38100" dir="2700000" algn="tl">
                    <a:srgbClr val="000000"/>
                  </a:outerShdw>
                </a:effectLst>
                <a:cs typeface="+mn-cs"/>
              </a:rPr>
              <a:t>MHERST  • </a:t>
            </a:r>
            <a:r>
              <a:rPr lang="en-US" sz="1200" b="1" dirty="0">
                <a:solidFill>
                  <a:schemeClr val="bg1"/>
                </a:solidFill>
                <a:effectLst>
                  <a:outerShdw blurRad="38100" dist="38100" dir="2700000" algn="tl">
                    <a:srgbClr val="000000"/>
                  </a:outerShdw>
                </a:effectLst>
                <a:cs typeface="+mn-cs"/>
              </a:rPr>
              <a:t> College of Information and Computer Sciences</a:t>
            </a:r>
            <a:endParaRPr lang="en-US" sz="1000" b="1" dirty="0">
              <a:solidFill>
                <a:schemeClr val="bg1"/>
              </a:solidFill>
              <a:effectLst>
                <a:outerShdw blurRad="38100" dist="38100" dir="2700000" algn="tl">
                  <a:srgbClr val="000000"/>
                </a:outerShdw>
              </a:effectLst>
              <a:cs typeface="+mn-cs"/>
            </a:endParaRPr>
          </a:p>
        </p:txBody>
      </p:sp>
      <p:graphicFrame>
        <p:nvGraphicFramePr>
          <p:cNvPr id="6" name="Base" descr="White marble" hidden="1"/>
          <p:cNvGraphicFramePr>
            <a:graphicFrameLocks/>
          </p:cNvGraphicFramePr>
          <p:nvPr userDrawn="1"/>
        </p:nvGraphicFramePr>
        <p:xfrm>
          <a:off x="1371600" y="1371600"/>
          <a:ext cx="5486400" cy="3657600"/>
        </p:xfrm>
        <a:graphic>
          <a:graphicData uri="http://schemas.openxmlformats.org/presentationml/2006/ole">
            <mc:AlternateContent xmlns:mc="http://schemas.openxmlformats.org/markup-compatibility/2006">
              <mc:Choice xmlns:v="urn:schemas-microsoft-com:vml" Requires="v">
                <p:oleObj spid="_x0000_s40326"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371600" y="1371600"/>
                        <a:ext cx="5486400" cy="36576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8" name="Picture 3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762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p:txBody>
          <a:bodyPr/>
          <a:lstStyle>
            <a:lvl1pPr>
              <a:defRPr smtClean="0"/>
            </a:lvl1pPr>
          </a:lstStyle>
          <a:p>
            <a:pPr>
              <a:defRPr/>
            </a:pPr>
            <a:fld id="{30DB8A89-D65B-2F47-BC86-BF2FE85493FA}" type="slidenum">
              <a:rPr lang="en-US"/>
              <a:pPr>
                <a:defRPr/>
              </a:pPr>
              <a:t>‹#›</a:t>
            </a:fld>
            <a:endParaRPr lang="en-US"/>
          </a:p>
        </p:txBody>
      </p:sp>
    </p:spTree>
    <p:extLst>
      <p:ext uri="{BB962C8B-B14F-4D97-AF65-F5344CB8AC3E}">
        <p14:creationId xmlns:p14="http://schemas.microsoft.com/office/powerpoint/2010/main" val="424905128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875" y="4113213"/>
            <a:ext cx="6994525" cy="12715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50875" y="2713038"/>
            <a:ext cx="6994525" cy="1400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DA63978-0F5E-2D44-89A5-00EE18E590F0}" type="slidenum">
              <a:rPr lang="en-US"/>
              <a:pPr>
                <a:defRPr/>
              </a:pPr>
              <a:t>‹#›</a:t>
            </a:fld>
            <a:endParaRPr lang="en-US"/>
          </a:p>
        </p:txBody>
      </p:sp>
    </p:spTree>
    <p:extLst>
      <p:ext uri="{BB962C8B-B14F-4D97-AF65-F5344CB8AC3E}">
        <p14:creationId xmlns:p14="http://schemas.microsoft.com/office/powerpoint/2010/main" val="148655758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19200"/>
            <a:ext cx="3459163"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219200"/>
            <a:ext cx="3459162"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35ED3AF8-A959-D04C-8E60-A1F1AE6F89E6}" type="slidenum">
              <a:rPr lang="en-US"/>
              <a:pPr>
                <a:defRPr/>
              </a:pPr>
              <a:t>‹#›</a:t>
            </a:fld>
            <a:endParaRPr lang="en-US"/>
          </a:p>
        </p:txBody>
      </p:sp>
    </p:spTree>
    <p:extLst>
      <p:ext uri="{BB962C8B-B14F-4D97-AF65-F5344CB8AC3E}">
        <p14:creationId xmlns:p14="http://schemas.microsoft.com/office/powerpoint/2010/main" val="104436824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163" y="255588"/>
            <a:ext cx="7407275"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163" y="1433513"/>
            <a:ext cx="3636962" cy="596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163" y="2030413"/>
            <a:ext cx="3636962"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79888" y="1433513"/>
            <a:ext cx="3638550" cy="596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79888" y="2030413"/>
            <a:ext cx="3638550"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514DCCE5-695F-D643-A39B-51EA00AE3D09}" type="slidenum">
              <a:rPr lang="en-US"/>
              <a:pPr>
                <a:defRPr/>
              </a:pPr>
              <a:t>‹#›</a:t>
            </a:fld>
            <a:endParaRPr lang="en-US"/>
          </a:p>
        </p:txBody>
      </p:sp>
    </p:spTree>
    <p:extLst>
      <p:ext uri="{BB962C8B-B14F-4D97-AF65-F5344CB8AC3E}">
        <p14:creationId xmlns:p14="http://schemas.microsoft.com/office/powerpoint/2010/main" val="383634776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2724DFE5-E4DF-BE45-B3C6-9C7B257A6620}" type="slidenum">
              <a:rPr lang="en-US"/>
              <a:pPr>
                <a:defRPr/>
              </a:pPr>
              <a:t>‹#›</a:t>
            </a:fld>
            <a:endParaRPr lang="en-US"/>
          </a:p>
        </p:txBody>
      </p:sp>
    </p:spTree>
    <p:extLst>
      <p:ext uri="{BB962C8B-B14F-4D97-AF65-F5344CB8AC3E}">
        <p14:creationId xmlns:p14="http://schemas.microsoft.com/office/powerpoint/2010/main" val="419436654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15E4B9F2-29A5-A147-9A33-1419BB299100}" type="slidenum">
              <a:rPr lang="en-US"/>
              <a:pPr>
                <a:defRPr/>
              </a:pPr>
              <a:t>‹#›</a:t>
            </a:fld>
            <a:endParaRPr lang="en-US"/>
          </a:p>
        </p:txBody>
      </p:sp>
    </p:spTree>
    <p:extLst>
      <p:ext uri="{BB962C8B-B14F-4D97-AF65-F5344CB8AC3E}">
        <p14:creationId xmlns:p14="http://schemas.microsoft.com/office/powerpoint/2010/main" val="207272162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163" y="255588"/>
            <a:ext cx="2708275" cy="1084262"/>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217863" y="255588"/>
            <a:ext cx="4600575" cy="5462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163" y="1339850"/>
            <a:ext cx="2708275"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8F7AD03C-F821-2947-AF50-CA07C0360C6D}" type="slidenum">
              <a:rPr lang="en-US"/>
              <a:pPr>
                <a:defRPr/>
              </a:pPr>
              <a:t>‹#›</a:t>
            </a:fld>
            <a:endParaRPr lang="en-US"/>
          </a:p>
        </p:txBody>
      </p:sp>
    </p:spTree>
    <p:extLst>
      <p:ext uri="{BB962C8B-B14F-4D97-AF65-F5344CB8AC3E}">
        <p14:creationId xmlns:p14="http://schemas.microsoft.com/office/powerpoint/2010/main" val="108326390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2900" y="4479925"/>
            <a:ext cx="4938713" cy="530225"/>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12900" y="571500"/>
            <a:ext cx="4938713" cy="38401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612900" y="5010150"/>
            <a:ext cx="4938713" cy="750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6D481415-C924-C345-B38A-EC7641EE84D9}" type="slidenum">
              <a:rPr lang="en-US"/>
              <a:pPr>
                <a:defRPr/>
              </a:pPr>
              <a:t>‹#›</a:t>
            </a:fld>
            <a:endParaRPr lang="en-US"/>
          </a:p>
        </p:txBody>
      </p:sp>
    </p:spTree>
    <p:extLst>
      <p:ext uri="{BB962C8B-B14F-4D97-AF65-F5344CB8AC3E}">
        <p14:creationId xmlns:p14="http://schemas.microsoft.com/office/powerpoint/2010/main" val="142323442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image" Target="../media/image2.png"/><Relationship Id="rId15" Type="http://schemas.openxmlformats.org/officeDocument/2006/relationships/oleObject" Target="../embeddings/oleObject1.bin"/><Relationship Id="rId16" Type="http://schemas.openxmlformats.org/officeDocument/2006/relationships/image" Target="../media/image1.jpeg"/><Relationship Id="rId17"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0127" name="Rectangle 15"/>
          <p:cNvSpPr>
            <a:spLocks noChangeArrowheads="1"/>
          </p:cNvSpPr>
          <p:nvPr/>
        </p:nvSpPr>
        <p:spPr bwMode="auto">
          <a:xfrm>
            <a:off x="0" y="6124575"/>
            <a:ext cx="8229600" cy="298450"/>
          </a:xfrm>
          <a:prstGeom prst="rect">
            <a:avLst/>
          </a:prstGeom>
          <a:gradFill rotWithShape="0">
            <a:gsLst>
              <a:gs pos="0">
                <a:srgbClr val="000000">
                  <a:alpha val="55000"/>
                </a:srgbClr>
              </a:gs>
              <a:gs pos="100000">
                <a:srgbClr val="FF0000">
                  <a:alpha val="35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0122" name="Text Box 10"/>
          <p:cNvSpPr txBox="1">
            <a:spLocks noChangeArrowheads="1"/>
          </p:cNvSpPr>
          <p:nvPr/>
        </p:nvSpPr>
        <p:spPr bwMode="auto">
          <a:xfrm>
            <a:off x="0" y="6126163"/>
            <a:ext cx="8305800" cy="274637"/>
          </a:xfrm>
          <a:prstGeom prst="rect">
            <a:avLst/>
          </a:prstGeom>
          <a:gradFill rotWithShape="1">
            <a:gsLst>
              <a:gs pos="0">
                <a:srgbClr val="760000">
                  <a:alpha val="39999"/>
                </a:srgbClr>
              </a:gs>
              <a:gs pos="100000">
                <a:srgbClr val="FF0000">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90" tIns="45694" rIns="91390" bIns="45694">
            <a:spAutoFit/>
          </a:bodyPr>
          <a:lstStyle/>
          <a:p>
            <a:pPr>
              <a:spcBef>
                <a:spcPct val="50000"/>
              </a:spcBef>
              <a:defRPr/>
            </a:pPr>
            <a:r>
              <a:rPr lang="en-US" sz="1200" b="1" dirty="0">
                <a:solidFill>
                  <a:schemeClr val="bg1"/>
                </a:solidFill>
                <a:effectLst>
                  <a:outerShdw blurRad="38100" dist="38100" dir="2700000" algn="tl">
                    <a:srgbClr val="000000"/>
                  </a:outerShdw>
                </a:effectLst>
                <a:cs typeface="+mn-cs"/>
              </a:rPr>
              <a:t>U</a:t>
            </a:r>
            <a:r>
              <a:rPr lang="en-US" sz="1000" b="1" dirty="0">
                <a:solidFill>
                  <a:schemeClr val="bg1"/>
                </a:solidFill>
                <a:effectLst>
                  <a:outerShdw blurRad="38100" dist="38100" dir="2700000" algn="tl">
                    <a:srgbClr val="000000"/>
                  </a:outerShdw>
                </a:effectLst>
                <a:cs typeface="+mn-cs"/>
              </a:rPr>
              <a:t>NIVERSITY OF </a:t>
            </a:r>
            <a:r>
              <a:rPr lang="en-US" sz="1200" b="1" dirty="0">
                <a:solidFill>
                  <a:schemeClr val="bg1"/>
                </a:solidFill>
                <a:effectLst>
                  <a:outerShdw blurRad="38100" dist="38100" dir="2700000" algn="tl">
                    <a:srgbClr val="000000"/>
                  </a:outerShdw>
                </a:effectLst>
                <a:cs typeface="+mn-cs"/>
              </a:rPr>
              <a:t>M</a:t>
            </a:r>
            <a:r>
              <a:rPr lang="en-US" sz="1000" b="1" dirty="0">
                <a:solidFill>
                  <a:schemeClr val="bg1"/>
                </a:solidFill>
                <a:effectLst>
                  <a:outerShdw blurRad="38100" dist="38100" dir="2700000" algn="tl">
                    <a:srgbClr val="000000"/>
                  </a:outerShdw>
                </a:effectLst>
                <a:cs typeface="+mn-cs"/>
              </a:rPr>
              <a:t>ASSACHUSETTS</a:t>
            </a:r>
            <a:r>
              <a:rPr lang="en-US" sz="1200" b="1" dirty="0">
                <a:solidFill>
                  <a:schemeClr val="bg1"/>
                </a:solidFill>
                <a:effectLst>
                  <a:outerShdw blurRad="38100" dist="38100" dir="2700000" algn="tl">
                    <a:srgbClr val="000000"/>
                  </a:outerShdw>
                </a:effectLst>
                <a:cs typeface="+mn-cs"/>
              </a:rPr>
              <a:t>, A</a:t>
            </a:r>
            <a:r>
              <a:rPr lang="en-US" sz="1000" b="1" dirty="0">
                <a:solidFill>
                  <a:schemeClr val="bg1"/>
                </a:solidFill>
                <a:effectLst>
                  <a:outerShdw blurRad="38100" dist="38100" dir="2700000" algn="tl">
                    <a:srgbClr val="000000"/>
                  </a:outerShdw>
                </a:effectLst>
                <a:cs typeface="+mn-cs"/>
              </a:rPr>
              <a:t>MHERST  • </a:t>
            </a:r>
            <a:r>
              <a:rPr lang="en-US" sz="1200" b="1" dirty="0">
                <a:solidFill>
                  <a:schemeClr val="bg1"/>
                </a:solidFill>
                <a:effectLst>
                  <a:outerShdw blurRad="38100" dist="38100" dir="2700000" algn="tl">
                    <a:srgbClr val="000000"/>
                  </a:outerShdw>
                </a:effectLst>
                <a:cs typeface="+mn-cs"/>
              </a:rPr>
              <a:t> College of Information and Computer Sciences</a:t>
            </a:r>
            <a:endParaRPr lang="en-US" sz="1000" b="1" dirty="0">
              <a:solidFill>
                <a:schemeClr val="bg1"/>
              </a:solidFill>
              <a:effectLst>
                <a:outerShdw blurRad="38100" dist="38100" dir="2700000" algn="tl">
                  <a:srgbClr val="000000"/>
                </a:outerShdw>
              </a:effectLst>
              <a:cs typeface="+mn-cs"/>
            </a:endParaRPr>
          </a:p>
        </p:txBody>
      </p:sp>
      <p:sp>
        <p:nvSpPr>
          <p:cNvPr id="90120" name="Rectangle 8"/>
          <p:cNvSpPr>
            <a:spLocks noGrp="1" noChangeArrowheads="1"/>
          </p:cNvSpPr>
          <p:nvPr>
            <p:ph type="sldNum" sz="quarter" idx="4"/>
          </p:nvPr>
        </p:nvSpPr>
        <p:spPr bwMode="auto">
          <a:xfrm>
            <a:off x="7543800" y="6096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90" tIns="45694" rIns="91390" bIns="45694" numCol="1" anchor="ctr" anchorCtr="0" compatLnSpc="1">
            <a:prstTxWarp prst="textNoShape">
              <a:avLst/>
            </a:prstTxWarp>
          </a:bodyPr>
          <a:lstStyle>
            <a:lvl1pPr algn="r" eaLnBrk="0" hangingPunct="0">
              <a:defRPr sz="900" smtClean="0">
                <a:solidFill>
                  <a:schemeClr val="bg1"/>
                </a:solidFill>
                <a:latin typeface="Gill Sans MT" charset="0"/>
                <a:cs typeface="+mn-cs"/>
              </a:defRPr>
            </a:lvl1pPr>
          </a:lstStyle>
          <a:p>
            <a:pPr>
              <a:defRPr/>
            </a:pPr>
            <a:fld id="{E24DF866-D130-A946-A523-E6E897607D36}" type="slidenum">
              <a:rPr lang="en-US"/>
              <a:pPr>
                <a:defRPr/>
              </a:pPr>
              <a:t>‹#›</a:t>
            </a:fld>
            <a:endParaRPr lang="en-US"/>
          </a:p>
        </p:txBody>
      </p:sp>
      <p:graphicFrame>
        <p:nvGraphicFramePr>
          <p:cNvPr id="1029" name="Base" descr="White marble" hidden="1"/>
          <p:cNvGraphicFramePr>
            <a:graphicFrameLocks/>
          </p:cNvGraphicFramePr>
          <p:nvPr/>
        </p:nvGraphicFramePr>
        <p:xfrm>
          <a:off x="1371600" y="1371600"/>
          <a:ext cx="5486400" cy="3657600"/>
        </p:xfrm>
        <a:graphic>
          <a:graphicData uri="http://schemas.openxmlformats.org/presentationml/2006/ole">
            <mc:AlternateContent xmlns:mc="http://schemas.openxmlformats.org/markup-compatibility/2006">
              <mc:Choice xmlns:v="urn:schemas-microsoft-com:vml" Requires="v">
                <p:oleObj spid="_x0000_s1423" r:id="rId15" imgW="0" imgH="0" progId="PowerPoint.Show.8">
                  <p:embed/>
                </p:oleObj>
              </mc:Choice>
              <mc:Fallback>
                <p:oleObj r:id="rId15" imgW="0" imgH="0" progId="PowerPoint.Show.8">
                  <p:embed/>
                  <p:pic>
                    <p:nvPicPr>
                      <p:cNvPr id="0" name="Base" descr="White marbl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371600" y="1371600"/>
                        <a:ext cx="5486400" cy="3657600"/>
                      </a:xfrm>
                      <a:prstGeom prst="rect">
                        <a:avLst/>
                      </a:prstGeom>
                      <a:noFill/>
                      <a:ln>
                        <a:noFill/>
                      </a:ln>
                      <a:effectLst/>
                      <a:extLst>
                        <a:ext uri="{909E8E84-426E-40dd-AFC4-6F175D3DCCD1}">
                          <a14:hiddenFill xmlns:a14="http://schemas.microsoft.com/office/drawing/2010/main">
                            <a:blipFill dpi="0" rotWithShape="0">
                              <a:blip r:embed="rId16"/>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031" name="Picture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762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4"/>
          <p:cNvSpPr>
            <a:spLocks noGrp="1" noChangeArrowheads="1"/>
          </p:cNvSpPr>
          <p:nvPr>
            <p:ph type="title"/>
          </p:nvPr>
        </p:nvSpPr>
        <p:spPr bwMode="auto">
          <a:xfrm>
            <a:off x="228600" y="166688"/>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3539" tIns="41767" rIns="83539" bIns="41767" numCol="1" anchor="b" anchorCtr="0" compatLnSpc="1">
            <a:prstTxWarp prst="textNoShape">
              <a:avLst/>
            </a:prstTxWarp>
          </a:bodyPr>
          <a:lstStyle/>
          <a:p>
            <a:pPr lvl="0"/>
            <a:r>
              <a:rPr lang="en-US"/>
              <a:t>Click to edit</a:t>
            </a:r>
          </a:p>
        </p:txBody>
      </p:sp>
      <p:sp>
        <p:nvSpPr>
          <p:cNvPr id="90117" name="Rectangle 5"/>
          <p:cNvSpPr>
            <a:spLocks noGrp="1" noChangeArrowheads="1"/>
          </p:cNvSpPr>
          <p:nvPr>
            <p:ph type="body" idx="1"/>
          </p:nvPr>
        </p:nvSpPr>
        <p:spPr bwMode="auto">
          <a:xfrm>
            <a:off x="990600" y="1219200"/>
            <a:ext cx="7070725"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3539" tIns="41767" rIns="83539" bIns="417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defTabSz="836613" rtl="0" eaLnBrk="1" fontAlgn="base" hangingPunct="1">
        <a:spcBef>
          <a:spcPct val="0"/>
        </a:spcBef>
        <a:spcAft>
          <a:spcPct val="0"/>
        </a:spcAft>
        <a:defRPr sz="4800" b="1" i="1">
          <a:solidFill>
            <a:srgbClr val="C0C0C0"/>
          </a:solidFill>
          <a:latin typeface="+mj-lt"/>
          <a:ea typeface="+mj-ea"/>
          <a:cs typeface="ＭＳ Ｐゴシック" charset="0"/>
        </a:defRPr>
      </a:lvl1pPr>
      <a:lvl2pPr algn="l" defTabSz="836613" rtl="0" eaLnBrk="1" fontAlgn="base" hangingPunct="1">
        <a:spcBef>
          <a:spcPct val="0"/>
        </a:spcBef>
        <a:spcAft>
          <a:spcPct val="0"/>
        </a:spcAft>
        <a:defRPr sz="4800" b="1" i="1">
          <a:solidFill>
            <a:srgbClr val="C0C0C0"/>
          </a:solidFill>
          <a:latin typeface="Frutiger Linotype" charset="0"/>
          <a:ea typeface="ＭＳ Ｐゴシック" charset="0"/>
          <a:cs typeface="ＭＳ Ｐゴシック" charset="0"/>
        </a:defRPr>
      </a:lvl2pPr>
      <a:lvl3pPr algn="l" defTabSz="836613" rtl="0" eaLnBrk="1" fontAlgn="base" hangingPunct="1">
        <a:spcBef>
          <a:spcPct val="0"/>
        </a:spcBef>
        <a:spcAft>
          <a:spcPct val="0"/>
        </a:spcAft>
        <a:defRPr sz="4800" b="1" i="1">
          <a:solidFill>
            <a:srgbClr val="C0C0C0"/>
          </a:solidFill>
          <a:latin typeface="Frutiger Linotype" charset="0"/>
          <a:ea typeface="ＭＳ Ｐゴシック" charset="0"/>
          <a:cs typeface="ＭＳ Ｐゴシック" charset="0"/>
        </a:defRPr>
      </a:lvl3pPr>
      <a:lvl4pPr algn="l" defTabSz="836613" rtl="0" eaLnBrk="1" fontAlgn="base" hangingPunct="1">
        <a:spcBef>
          <a:spcPct val="0"/>
        </a:spcBef>
        <a:spcAft>
          <a:spcPct val="0"/>
        </a:spcAft>
        <a:defRPr sz="4800" b="1" i="1">
          <a:solidFill>
            <a:srgbClr val="C0C0C0"/>
          </a:solidFill>
          <a:latin typeface="Frutiger Linotype" charset="0"/>
          <a:ea typeface="ＭＳ Ｐゴシック" charset="0"/>
          <a:cs typeface="ＭＳ Ｐゴシック" charset="0"/>
        </a:defRPr>
      </a:lvl4pPr>
      <a:lvl5pPr algn="l" defTabSz="836613" rtl="0" eaLnBrk="1" fontAlgn="base" hangingPunct="1">
        <a:spcBef>
          <a:spcPct val="0"/>
        </a:spcBef>
        <a:spcAft>
          <a:spcPct val="0"/>
        </a:spcAft>
        <a:defRPr sz="4800" b="1" i="1">
          <a:solidFill>
            <a:srgbClr val="C0C0C0"/>
          </a:solidFill>
          <a:latin typeface="Frutiger Linotype" charset="0"/>
          <a:ea typeface="ＭＳ Ｐゴシック" charset="0"/>
          <a:cs typeface="ＭＳ Ｐゴシック" charset="0"/>
        </a:defRPr>
      </a:lvl5pPr>
      <a:lvl6pPr marL="457200" algn="l" defTabSz="836613" rtl="0" eaLnBrk="1" fontAlgn="base" hangingPunct="1">
        <a:spcBef>
          <a:spcPct val="0"/>
        </a:spcBef>
        <a:spcAft>
          <a:spcPct val="0"/>
        </a:spcAft>
        <a:defRPr sz="4800" b="1" i="1">
          <a:solidFill>
            <a:srgbClr val="C0C0C0"/>
          </a:solidFill>
          <a:latin typeface="Frutiger Linotype" charset="0"/>
          <a:ea typeface="ＭＳ Ｐゴシック" charset="0"/>
        </a:defRPr>
      </a:lvl6pPr>
      <a:lvl7pPr marL="914400" algn="l" defTabSz="836613" rtl="0" eaLnBrk="1" fontAlgn="base" hangingPunct="1">
        <a:spcBef>
          <a:spcPct val="0"/>
        </a:spcBef>
        <a:spcAft>
          <a:spcPct val="0"/>
        </a:spcAft>
        <a:defRPr sz="4800" b="1" i="1">
          <a:solidFill>
            <a:srgbClr val="C0C0C0"/>
          </a:solidFill>
          <a:latin typeface="Frutiger Linotype" charset="0"/>
          <a:ea typeface="ＭＳ Ｐゴシック" charset="0"/>
        </a:defRPr>
      </a:lvl7pPr>
      <a:lvl8pPr marL="1371600" algn="l" defTabSz="836613" rtl="0" eaLnBrk="1" fontAlgn="base" hangingPunct="1">
        <a:spcBef>
          <a:spcPct val="0"/>
        </a:spcBef>
        <a:spcAft>
          <a:spcPct val="0"/>
        </a:spcAft>
        <a:defRPr sz="4800" b="1" i="1">
          <a:solidFill>
            <a:srgbClr val="C0C0C0"/>
          </a:solidFill>
          <a:latin typeface="Frutiger Linotype" charset="0"/>
          <a:ea typeface="ＭＳ Ｐゴシック" charset="0"/>
        </a:defRPr>
      </a:lvl8pPr>
      <a:lvl9pPr marL="1828800" algn="l" defTabSz="836613" rtl="0" eaLnBrk="1" fontAlgn="base" hangingPunct="1">
        <a:spcBef>
          <a:spcPct val="0"/>
        </a:spcBef>
        <a:spcAft>
          <a:spcPct val="0"/>
        </a:spcAft>
        <a:defRPr sz="4800" b="1" i="1">
          <a:solidFill>
            <a:srgbClr val="C0C0C0"/>
          </a:solidFill>
          <a:latin typeface="Frutiger Linotype" charset="0"/>
          <a:ea typeface="ＭＳ Ｐゴシック" charset="0"/>
        </a:defRPr>
      </a:lvl9pPr>
    </p:titleStyle>
    <p:bodyStyle>
      <a:lvl1pPr marL="312738" indent="-312738" algn="l" defTabSz="836613" rtl="0" eaLnBrk="1" fontAlgn="base" hangingPunct="1">
        <a:spcBef>
          <a:spcPct val="20000"/>
        </a:spcBef>
        <a:spcAft>
          <a:spcPct val="0"/>
        </a:spcAft>
        <a:buClr>
          <a:schemeClr val="folHlink"/>
        </a:buClr>
        <a:buSzPct val="60000"/>
        <a:buFont typeface="Wingdings" charset="0"/>
        <a:buChar char="n"/>
        <a:defRPr sz="2900">
          <a:solidFill>
            <a:schemeClr val="tx1"/>
          </a:solidFill>
          <a:latin typeface="+mn-lt"/>
          <a:ea typeface="+mn-ea"/>
          <a:cs typeface="ＭＳ Ｐゴシック" charset="0"/>
        </a:defRPr>
      </a:lvl1pPr>
      <a:lvl2pPr marL="679450" indent="-261938" algn="l" defTabSz="836613" rtl="0" eaLnBrk="1" fontAlgn="base" hangingPunct="1">
        <a:spcBef>
          <a:spcPct val="20000"/>
        </a:spcBef>
        <a:spcAft>
          <a:spcPct val="0"/>
        </a:spcAft>
        <a:buClr>
          <a:schemeClr val="hlink"/>
        </a:buClr>
        <a:buSzPct val="55000"/>
        <a:buFont typeface="Wingdings" charset="0"/>
        <a:buChar char="n"/>
        <a:defRPr sz="2600">
          <a:solidFill>
            <a:schemeClr val="tx1"/>
          </a:solidFill>
          <a:latin typeface="+mn-lt"/>
          <a:ea typeface="+mn-ea"/>
        </a:defRPr>
      </a:lvl2pPr>
      <a:lvl3pPr marL="1044575" indent="-207963" algn="l" defTabSz="836613" rtl="0" eaLnBrk="1" fontAlgn="base" hangingPunct="1">
        <a:spcBef>
          <a:spcPct val="20000"/>
        </a:spcBef>
        <a:spcAft>
          <a:spcPct val="0"/>
        </a:spcAft>
        <a:buClr>
          <a:schemeClr val="folHlink"/>
        </a:buClr>
        <a:buSzPct val="50000"/>
        <a:buFont typeface="Wingdings" charset="0"/>
        <a:buChar char="n"/>
        <a:defRPr sz="2200">
          <a:solidFill>
            <a:schemeClr val="tx1"/>
          </a:solidFill>
          <a:latin typeface="+mn-lt"/>
          <a:ea typeface="+mn-ea"/>
        </a:defRPr>
      </a:lvl3pPr>
      <a:lvl4pPr marL="1463675" indent="-209550" algn="l" defTabSz="836613" rtl="0" eaLnBrk="1" fontAlgn="base" hangingPunct="1">
        <a:spcBef>
          <a:spcPct val="20000"/>
        </a:spcBef>
        <a:spcAft>
          <a:spcPct val="0"/>
        </a:spcAft>
        <a:buClr>
          <a:schemeClr val="accent2"/>
        </a:buClr>
        <a:buSzPct val="55000"/>
        <a:buFont typeface="Wingdings" charset="0"/>
        <a:buChar char="n"/>
        <a:defRPr>
          <a:solidFill>
            <a:schemeClr val="tx1"/>
          </a:solidFill>
          <a:latin typeface="+mn-lt"/>
          <a:ea typeface="+mn-ea"/>
        </a:defRPr>
      </a:lvl4pPr>
      <a:lvl5pPr marL="18811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5pPr>
      <a:lvl6pPr marL="23383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6pPr>
      <a:lvl7pPr marL="27955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7pPr>
      <a:lvl8pPr marL="32527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8pPr>
      <a:lvl9pPr marL="37099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jpe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1.jpeg"/><Relationship Id="rId7" Type="http://schemas.openxmlformats.org/officeDocument/2006/relationships/image" Target="../media/image32.emf"/><Relationship Id="rId8"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1.jpeg"/><Relationship Id="rId9" Type="http://schemas.openxmlformats.org/officeDocument/2006/relationships/image" Target="../media/image49.emf"/><Relationship Id="rId10"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6" Type="http://schemas.openxmlformats.org/officeDocument/2006/relationships/image" Target="../media/image54.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1.jpeg"/><Relationship Id="rId5" Type="http://schemas.openxmlformats.org/officeDocument/2006/relationships/image" Target="../media/image64.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5" Type="http://schemas.openxmlformats.org/officeDocument/2006/relationships/image" Target="../media/image67.emf"/><Relationship Id="rId6" Type="http://schemas.openxmlformats.org/officeDocument/2006/relationships/image" Target="../media/image51.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55.emf"/><Relationship Id="rId6" Type="http://schemas.openxmlformats.org/officeDocument/2006/relationships/image" Target="../media/image56.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8" name="Rectangle 4"/>
          <p:cNvSpPr>
            <a:spLocks noGrp="1" noChangeArrowheads="1"/>
          </p:cNvSpPr>
          <p:nvPr>
            <p:ph type="ctrTitle"/>
          </p:nvPr>
        </p:nvSpPr>
        <p:spPr>
          <a:xfrm>
            <a:off x="0" y="1777991"/>
            <a:ext cx="8229600" cy="1371600"/>
          </a:xfrm>
        </p:spPr>
        <p:txBody>
          <a:bodyPr/>
          <a:lstStyle/>
          <a:p>
            <a:r>
              <a:rPr lang="en-US" sz="3400" dirty="0"/>
              <a:t>Towards Stability Analysis of Data Transport Mechanisms: a Fluid Model and an Application </a:t>
            </a:r>
          </a:p>
        </p:txBody>
      </p:sp>
      <p:sp>
        <p:nvSpPr>
          <p:cNvPr id="733189" name="Rectangle 5"/>
          <p:cNvSpPr>
            <a:spLocks noGrp="1" noChangeArrowheads="1"/>
          </p:cNvSpPr>
          <p:nvPr>
            <p:ph type="subTitle" idx="1"/>
          </p:nvPr>
        </p:nvSpPr>
        <p:spPr>
          <a:xfrm>
            <a:off x="152400" y="3810000"/>
            <a:ext cx="7924800" cy="2133599"/>
          </a:xfrm>
        </p:spPr>
        <p:txBody>
          <a:bodyPr/>
          <a:lstStyle/>
          <a:p>
            <a:pPr eaLnBrk="1" hangingPunct="1">
              <a:defRPr/>
            </a:pPr>
            <a:r>
              <a:rPr lang="en-US" sz="2600" dirty="0" err="1" smtClean="0">
                <a:cs typeface="+mn-cs"/>
              </a:rPr>
              <a:t>Gayane</a:t>
            </a:r>
            <a:r>
              <a:rPr lang="en-US" sz="2600" dirty="0" smtClean="0">
                <a:cs typeface="+mn-cs"/>
              </a:rPr>
              <a:t> </a:t>
            </a:r>
            <a:r>
              <a:rPr lang="en-US" sz="2600" dirty="0" err="1" smtClean="0">
                <a:cs typeface="+mn-cs"/>
              </a:rPr>
              <a:t>Vardoyan</a:t>
            </a:r>
            <a:r>
              <a:rPr lang="en-US" sz="2600" baseline="30000" dirty="0" smtClean="0">
                <a:cs typeface="+mn-cs"/>
              </a:rPr>
              <a:t>*</a:t>
            </a:r>
            <a:r>
              <a:rPr lang="en-US" sz="2600" dirty="0" smtClean="0">
                <a:cs typeface="+mn-cs"/>
              </a:rPr>
              <a:t>, C. V. </a:t>
            </a:r>
            <a:r>
              <a:rPr lang="en-US" sz="2600" dirty="0" err="1" smtClean="0">
                <a:cs typeface="+mn-cs"/>
              </a:rPr>
              <a:t>Hollot</a:t>
            </a:r>
            <a:r>
              <a:rPr lang="en-US" sz="2600" baseline="30000" dirty="0">
                <a:cs typeface="+mn-cs"/>
              </a:rPr>
              <a:t>†</a:t>
            </a:r>
            <a:r>
              <a:rPr lang="en-US" sz="2600" dirty="0" smtClean="0">
                <a:cs typeface="+mn-cs"/>
              </a:rPr>
              <a:t>, Don </a:t>
            </a:r>
            <a:r>
              <a:rPr lang="en-US" sz="2600" dirty="0" err="1" smtClean="0">
                <a:cs typeface="+mn-cs"/>
              </a:rPr>
              <a:t>Towsley</a:t>
            </a:r>
            <a:r>
              <a:rPr lang="en-US" sz="2600" dirty="0" smtClean="0">
                <a:cs typeface="+mn-cs"/>
              </a:rPr>
              <a:t>*</a:t>
            </a:r>
          </a:p>
          <a:p>
            <a:pPr eaLnBrk="1" hangingPunct="1">
              <a:defRPr/>
            </a:pPr>
            <a:r>
              <a:rPr lang="en-US" sz="2300" baseline="30000" dirty="0" smtClean="0">
                <a:cs typeface="+mn-cs"/>
              </a:rPr>
              <a:t>*</a:t>
            </a:r>
            <a:r>
              <a:rPr lang="en-US" sz="2000" dirty="0" smtClean="0">
                <a:cs typeface="+mn-cs"/>
              </a:rPr>
              <a:t>College of Information and Computer Sciences, </a:t>
            </a:r>
          </a:p>
          <a:p>
            <a:pPr eaLnBrk="1" hangingPunct="1">
              <a:defRPr/>
            </a:pPr>
            <a:r>
              <a:rPr lang="en-US" sz="2000" baseline="30000" dirty="0" smtClean="0">
                <a:cs typeface="+mn-cs"/>
              </a:rPr>
              <a:t>†</a:t>
            </a:r>
            <a:r>
              <a:rPr lang="en-US" sz="2000" dirty="0" smtClean="0">
                <a:cs typeface="+mn-cs"/>
              </a:rPr>
              <a:t>Department of Electrical and Computer Engineering</a:t>
            </a:r>
            <a:endParaRPr lang="en-US" sz="2000" baseline="30000" dirty="0" smtClean="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475"/>
            <a:ext cx="8001000" cy="762000"/>
          </a:xfrm>
        </p:spPr>
        <p:txBody>
          <a:bodyPr/>
          <a:lstStyle/>
          <a:p>
            <a:r>
              <a:rPr lang="en-US" dirty="0" smtClean="0"/>
              <a:t>Stability with TCP CUBIC</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10</a:t>
            </a:fld>
            <a:endParaRPr lang="en-US"/>
          </a:p>
        </p:txBody>
      </p:sp>
      <p:pic>
        <p:nvPicPr>
          <p:cNvPr id="5" name="Picture 4" descr="RTT0.1_C125000_W012500.022_s018.4246_Flows1_Runs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27" y="1210758"/>
            <a:ext cx="5118174" cy="4114416"/>
          </a:xfrm>
          <a:prstGeom prst="rect">
            <a:avLst/>
          </a:prstGeom>
        </p:spPr>
      </p:pic>
      <p:sp>
        <p:nvSpPr>
          <p:cNvPr id="6" name="Rectangle 5"/>
          <p:cNvSpPr/>
          <p:nvPr/>
        </p:nvSpPr>
        <p:spPr bwMode="auto">
          <a:xfrm>
            <a:off x="309453" y="1177103"/>
            <a:ext cx="5391652" cy="4244814"/>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7" name="TextBox 6"/>
          <p:cNvSpPr txBox="1"/>
          <p:nvPr/>
        </p:nvSpPr>
        <p:spPr>
          <a:xfrm>
            <a:off x="5905174" y="1161100"/>
            <a:ext cx="2258661" cy="1631216"/>
          </a:xfrm>
          <a:prstGeom prst="rect">
            <a:avLst/>
          </a:prstGeom>
          <a:noFill/>
        </p:spPr>
        <p:txBody>
          <a:bodyPr wrap="square" rtlCol="0">
            <a:spAutoFit/>
          </a:bodyPr>
          <a:lstStyle/>
          <a:p>
            <a:r>
              <a:rPr lang="en-US" dirty="0" smtClean="0"/>
              <a:t>Fluid model simulation.</a:t>
            </a:r>
          </a:p>
          <a:p>
            <a:r>
              <a:rPr lang="en-US" dirty="0" smtClean="0"/>
              <a:t>Link capacity of </a:t>
            </a:r>
          </a:p>
          <a:p>
            <a:r>
              <a:rPr lang="en-US" dirty="0" smtClean="0"/>
              <a:t>1 </a:t>
            </a:r>
            <a:r>
              <a:rPr lang="en-US" dirty="0" err="1" smtClean="0"/>
              <a:t>Gbps</a:t>
            </a:r>
            <a:r>
              <a:rPr lang="en-US" dirty="0" smtClean="0"/>
              <a:t>, </a:t>
            </a:r>
          </a:p>
          <a:p>
            <a:r>
              <a:rPr lang="en-US" dirty="0" smtClean="0"/>
              <a:t>delay of 100 </a:t>
            </a:r>
            <a:r>
              <a:rPr lang="en-US" dirty="0" err="1" smtClean="0"/>
              <a:t>ms.</a:t>
            </a:r>
            <a:endParaRPr lang="en-US" dirty="0"/>
          </a:p>
        </p:txBody>
      </p:sp>
      <p:sp>
        <p:nvSpPr>
          <p:cNvPr id="8" name="TextBox 7"/>
          <p:cNvSpPr txBox="1"/>
          <p:nvPr/>
        </p:nvSpPr>
        <p:spPr>
          <a:xfrm>
            <a:off x="5914245" y="4181214"/>
            <a:ext cx="2315355" cy="1323439"/>
          </a:xfrm>
          <a:prstGeom prst="rect">
            <a:avLst/>
          </a:prstGeom>
          <a:noFill/>
        </p:spPr>
        <p:txBody>
          <a:bodyPr wrap="square" rtlCol="0">
            <a:spAutoFit/>
          </a:bodyPr>
          <a:lstStyle/>
          <a:p>
            <a:r>
              <a:rPr lang="en-US" dirty="0" smtClean="0">
                <a:solidFill>
                  <a:srgbClr val="0000FF"/>
                </a:solidFill>
              </a:rPr>
              <a:t>This </a:t>
            </a:r>
            <a:r>
              <a:rPr lang="en-US" dirty="0" smtClean="0">
                <a:solidFill>
                  <a:srgbClr val="0000FF"/>
                </a:solidFill>
              </a:rPr>
              <a:t>choice of initial </a:t>
            </a:r>
            <a:r>
              <a:rPr lang="en-US" dirty="0" smtClean="0">
                <a:solidFill>
                  <a:srgbClr val="0000FF"/>
                </a:solidFill>
              </a:rPr>
              <a:t>conditions leads to stable behavior.</a:t>
            </a:r>
            <a:endParaRPr lang="en-US" dirty="0">
              <a:solidFill>
                <a:srgbClr val="0000FF"/>
              </a:solidFill>
            </a:endParaRPr>
          </a:p>
        </p:txBody>
      </p:sp>
    </p:spTree>
    <p:extLst>
      <p:ext uri="{BB962C8B-B14F-4D97-AF65-F5344CB8AC3E}">
        <p14:creationId xmlns:p14="http://schemas.microsoft.com/office/powerpoint/2010/main" val="21137444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54" y="111863"/>
            <a:ext cx="6858000" cy="762000"/>
          </a:xfrm>
        </p:spPr>
        <p:txBody>
          <a:bodyPr/>
          <a:lstStyle/>
          <a:p>
            <a:r>
              <a:rPr lang="en-US" dirty="0" smtClean="0"/>
              <a:t>The Lesson</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11</a:t>
            </a:fld>
            <a:endParaRPr lang="en-US"/>
          </a:p>
        </p:txBody>
      </p:sp>
      <p:sp>
        <p:nvSpPr>
          <p:cNvPr id="5" name="TextBox 4"/>
          <p:cNvSpPr txBox="1"/>
          <p:nvPr/>
        </p:nvSpPr>
        <p:spPr>
          <a:xfrm>
            <a:off x="179601" y="952405"/>
            <a:ext cx="7915297" cy="4401205"/>
          </a:xfrm>
          <a:prstGeom prst="rect">
            <a:avLst/>
          </a:prstGeom>
          <a:noFill/>
        </p:spPr>
        <p:txBody>
          <a:bodyPr wrap="square" rtlCol="0">
            <a:spAutoFit/>
          </a:bodyPr>
          <a:lstStyle/>
          <a:p>
            <a:r>
              <a:rPr lang="en-US" sz="2800" dirty="0" smtClean="0"/>
              <a:t>TCP CUBIC </a:t>
            </a:r>
            <a:r>
              <a:rPr lang="en-US" sz="2800" dirty="0" smtClean="0"/>
              <a:t>can be</a:t>
            </a:r>
            <a:r>
              <a:rPr lang="en-US" sz="2800" dirty="0" smtClean="0"/>
              <a:t> </a:t>
            </a:r>
            <a:r>
              <a:rPr lang="en-US" sz="2800" dirty="0" smtClean="0">
                <a:solidFill>
                  <a:srgbClr val="FF0000"/>
                </a:solidFill>
              </a:rPr>
              <a:t>ill-behaved</a:t>
            </a:r>
            <a:r>
              <a:rPr lang="en-US" sz="2800" dirty="0" smtClean="0"/>
              <a:t>.</a:t>
            </a:r>
          </a:p>
          <a:p>
            <a:endParaRPr lang="en-US" sz="2800" dirty="0" smtClean="0"/>
          </a:p>
          <a:p>
            <a:r>
              <a:rPr lang="en-US" sz="2800" dirty="0" smtClean="0"/>
              <a:t>In general, </a:t>
            </a:r>
            <a:r>
              <a:rPr lang="en-US" sz="2800" dirty="0" smtClean="0">
                <a:solidFill>
                  <a:srgbClr val="FF0000"/>
                </a:solidFill>
              </a:rPr>
              <a:t>more deviation </a:t>
            </a:r>
            <a:r>
              <a:rPr lang="en-US" sz="2800" dirty="0" smtClean="0"/>
              <a:t>from fixed-point </a:t>
            </a:r>
            <a:r>
              <a:rPr lang="en-US" sz="2800" dirty="0" smtClean="0">
                <a:sym typeface="Wingdings"/>
              </a:rPr>
              <a:t> </a:t>
            </a:r>
            <a:r>
              <a:rPr lang="en-US" sz="2800" dirty="0" smtClean="0">
                <a:solidFill>
                  <a:srgbClr val="FF0000"/>
                </a:solidFill>
              </a:rPr>
              <a:t>more instability</a:t>
            </a:r>
            <a:r>
              <a:rPr lang="en-US" sz="2800" dirty="0" smtClean="0"/>
              <a:t>.</a:t>
            </a:r>
            <a:r>
              <a:rPr lang="en-US" sz="2800" dirty="0" smtClean="0"/>
              <a:t> </a:t>
            </a:r>
          </a:p>
          <a:p>
            <a:endParaRPr lang="en-US" sz="2800" dirty="0" smtClean="0"/>
          </a:p>
          <a:p>
            <a:r>
              <a:rPr lang="en-US" sz="2800" dirty="0">
                <a:solidFill>
                  <a:srgbClr val="FF0000"/>
                </a:solidFill>
              </a:rPr>
              <a:t>I</a:t>
            </a:r>
            <a:r>
              <a:rPr lang="en-US" sz="2800" dirty="0" smtClean="0">
                <a:solidFill>
                  <a:srgbClr val="FF0000"/>
                </a:solidFill>
              </a:rPr>
              <a:t>mpact on performance </a:t>
            </a:r>
            <a:r>
              <a:rPr lang="en-US" sz="2800" dirty="0" smtClean="0"/>
              <a:t>metrics </a:t>
            </a:r>
          </a:p>
          <a:p>
            <a:r>
              <a:rPr lang="en-US" sz="2800" dirty="0" smtClean="0"/>
              <a:t>like bandwidth utilization.</a:t>
            </a:r>
          </a:p>
          <a:p>
            <a:endParaRPr lang="en-US" sz="2800" dirty="0"/>
          </a:p>
          <a:p>
            <a:r>
              <a:rPr lang="en-US" sz="2800" b="1" dirty="0" smtClean="0"/>
              <a:t>Effective modeling </a:t>
            </a:r>
            <a:r>
              <a:rPr lang="en-US" sz="2800" b="1" dirty="0" smtClean="0">
                <a:sym typeface="Wingdings"/>
              </a:rPr>
              <a:t> </a:t>
            </a:r>
            <a:r>
              <a:rPr lang="en-US" sz="2800" b="1" dirty="0" smtClean="0"/>
              <a:t>conditions for stability </a:t>
            </a:r>
          </a:p>
          <a:p>
            <a:r>
              <a:rPr lang="en-US" sz="2800" b="1" dirty="0" smtClean="0">
                <a:sym typeface="Wingdings"/>
              </a:rPr>
              <a:t> </a:t>
            </a:r>
            <a:r>
              <a:rPr lang="en-US" sz="2800" b="1" dirty="0" smtClean="0"/>
              <a:t>ensure efficient operation of the protocol.</a:t>
            </a:r>
          </a:p>
        </p:txBody>
      </p:sp>
    </p:spTree>
    <p:extLst>
      <p:ext uri="{BB962C8B-B14F-4D97-AF65-F5344CB8AC3E}">
        <p14:creationId xmlns:p14="http://schemas.microsoft.com/office/powerpoint/2010/main" val="37880428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858000" cy="762000"/>
          </a:xfrm>
        </p:spPr>
        <p:txBody>
          <a:bodyPr/>
          <a:lstStyle/>
          <a:p>
            <a:r>
              <a:rPr lang="en-US" dirty="0" smtClean="0"/>
              <a:t>Previous Work</a:t>
            </a:r>
            <a:endParaRPr lang="en-US" dirty="0"/>
          </a:p>
        </p:txBody>
      </p:sp>
      <p:sp>
        <p:nvSpPr>
          <p:cNvPr id="3" name="Content Placeholder 2"/>
          <p:cNvSpPr>
            <a:spLocks noGrp="1"/>
          </p:cNvSpPr>
          <p:nvPr>
            <p:ph idx="1"/>
          </p:nvPr>
        </p:nvSpPr>
        <p:spPr>
          <a:xfrm>
            <a:off x="217702" y="1074063"/>
            <a:ext cx="7828212" cy="4686090"/>
          </a:xfrm>
        </p:spPr>
        <p:txBody>
          <a:bodyPr/>
          <a:lstStyle/>
          <a:p>
            <a:r>
              <a:rPr lang="en-US" sz="1800" dirty="0" err="1" smtClean="0"/>
              <a:t>Misra</a:t>
            </a:r>
            <a:r>
              <a:rPr lang="en-US" sz="1800" dirty="0" smtClean="0"/>
              <a:t> </a:t>
            </a:r>
            <a:r>
              <a:rPr lang="en-US" sz="1800" i="1" dirty="0" smtClean="0"/>
              <a:t>et al</a:t>
            </a:r>
            <a:r>
              <a:rPr lang="en-US" sz="1800" dirty="0" smtClean="0"/>
              <a:t>. </a:t>
            </a:r>
            <a:r>
              <a:rPr lang="en-US" sz="1800" b="1" dirty="0" smtClean="0"/>
              <a:t>“Fluid</a:t>
            </a:r>
            <a:r>
              <a:rPr lang="en-US" sz="1800" b="1" dirty="0"/>
              <a:t>-based </a:t>
            </a:r>
            <a:r>
              <a:rPr lang="en-US" sz="1800" b="1" dirty="0" smtClean="0"/>
              <a:t>Analysis </a:t>
            </a:r>
            <a:r>
              <a:rPr lang="en-US" sz="1800" b="1" dirty="0"/>
              <a:t>of a </a:t>
            </a:r>
            <a:r>
              <a:rPr lang="en-US" sz="1800" b="1" dirty="0" smtClean="0"/>
              <a:t>Network </a:t>
            </a:r>
            <a:r>
              <a:rPr lang="en-US" sz="1800" b="1" dirty="0"/>
              <a:t>of AQM </a:t>
            </a:r>
            <a:r>
              <a:rPr lang="en-US" sz="1800" b="1" dirty="0" smtClean="0"/>
              <a:t>Routers Supporting </a:t>
            </a:r>
            <a:r>
              <a:rPr lang="en-US" sz="1800" b="1" dirty="0"/>
              <a:t>TCP </a:t>
            </a:r>
            <a:r>
              <a:rPr lang="en-US" sz="1800" b="1" dirty="0" smtClean="0"/>
              <a:t>Flows </a:t>
            </a:r>
            <a:r>
              <a:rPr lang="en-US" sz="1800" b="1" dirty="0"/>
              <a:t>with an </a:t>
            </a:r>
            <a:r>
              <a:rPr lang="en-US" sz="1800" b="1" dirty="0" smtClean="0"/>
              <a:t>Application </a:t>
            </a:r>
            <a:r>
              <a:rPr lang="en-US" sz="1800" b="1" dirty="0"/>
              <a:t>to RED</a:t>
            </a:r>
            <a:r>
              <a:rPr lang="en-US" sz="1800" b="1" dirty="0" smtClean="0"/>
              <a:t>.”</a:t>
            </a:r>
            <a:r>
              <a:rPr lang="en-US" sz="1800" dirty="0"/>
              <a:t> </a:t>
            </a:r>
            <a:r>
              <a:rPr lang="en-US" sz="1800" i="1" dirty="0"/>
              <a:t>ACM SIGCOMM </a:t>
            </a:r>
            <a:r>
              <a:rPr lang="en-US" sz="1800" i="1" dirty="0" smtClean="0"/>
              <a:t>2000.</a:t>
            </a:r>
            <a:endParaRPr lang="en-US" sz="1800" dirty="0" smtClean="0"/>
          </a:p>
          <a:p>
            <a:endParaRPr lang="en-US" sz="1800" dirty="0"/>
          </a:p>
          <a:p>
            <a:endParaRPr lang="en-US" sz="1800" dirty="0" smtClean="0"/>
          </a:p>
          <a:p>
            <a:pPr marL="0" indent="0">
              <a:buNone/>
            </a:pPr>
            <a:endParaRPr lang="en-US" sz="1800" dirty="0" smtClean="0"/>
          </a:p>
          <a:p>
            <a:endParaRPr lang="en-US" sz="1800" dirty="0" smtClean="0"/>
          </a:p>
          <a:p>
            <a:r>
              <a:rPr lang="en-US" sz="1800" dirty="0" err="1" smtClean="0"/>
              <a:t>Hollot</a:t>
            </a:r>
            <a:r>
              <a:rPr lang="en-US" sz="1800" dirty="0" smtClean="0"/>
              <a:t> </a:t>
            </a:r>
            <a:r>
              <a:rPr lang="en-US" sz="1800" i="1" dirty="0" smtClean="0"/>
              <a:t>et al</a:t>
            </a:r>
            <a:r>
              <a:rPr lang="en-US" sz="1800" dirty="0" smtClean="0"/>
              <a:t>. </a:t>
            </a:r>
            <a:r>
              <a:rPr lang="en-US" sz="1800" b="1" dirty="0" smtClean="0"/>
              <a:t>“A Control Theoretic Analysis of RED.”</a:t>
            </a:r>
            <a:r>
              <a:rPr lang="en-US" sz="1800" dirty="0" smtClean="0"/>
              <a:t> INFOCOM 2001.</a:t>
            </a:r>
          </a:p>
          <a:p>
            <a:pPr lvl="1"/>
            <a:r>
              <a:rPr lang="en-US" sz="1500" dirty="0" smtClean="0"/>
              <a:t>Analyze system above, present design guidelines for stable AQM operation.</a:t>
            </a:r>
          </a:p>
          <a:p>
            <a:endParaRPr lang="en-US" sz="1800" dirty="0" smtClean="0"/>
          </a:p>
          <a:p>
            <a:r>
              <a:rPr lang="en-US" sz="1800" dirty="0" smtClean="0"/>
              <a:t>Liu </a:t>
            </a:r>
            <a:r>
              <a:rPr lang="en-US" sz="1800" i="1" dirty="0" smtClean="0"/>
              <a:t>et al</a:t>
            </a:r>
            <a:r>
              <a:rPr lang="en-US" sz="1800" dirty="0" smtClean="0"/>
              <a:t>. </a:t>
            </a:r>
            <a:r>
              <a:rPr lang="en-US" sz="1800" b="1" dirty="0" smtClean="0"/>
              <a:t>“Fluid Models and Solutions for Large-Scale IP Networks.” </a:t>
            </a:r>
            <a:r>
              <a:rPr lang="en-US" sz="1800" dirty="0" smtClean="0"/>
              <a:t>ACM/</a:t>
            </a:r>
            <a:r>
              <a:rPr lang="en-US" sz="1800" dirty="0" err="1" smtClean="0"/>
              <a:t>SigMetrics</a:t>
            </a:r>
            <a:r>
              <a:rPr lang="en-US" sz="1800" dirty="0" smtClean="0"/>
              <a:t> 2003.</a:t>
            </a:r>
          </a:p>
          <a:p>
            <a:pPr lvl="1"/>
            <a:r>
              <a:rPr lang="en-US" sz="1500" dirty="0" smtClean="0"/>
              <a:t>Uses (*) as a starting point. Model a network of AQM routers. Obtain transient behavior of average queue lengths, packet loss probabilities, latencies.</a:t>
            </a:r>
            <a:endParaRPr lang="en-US" sz="15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12</a:t>
            </a:fld>
            <a:endParaRPr lang="en-US"/>
          </a:p>
        </p:txBody>
      </p:sp>
      <p:pic>
        <p:nvPicPr>
          <p:cNvPr id="6" name="Picture 5"/>
          <p:cNvPicPr>
            <a:picLocks noChangeAspect="1"/>
          </p:cNvPicPr>
          <p:nvPr/>
        </p:nvPicPr>
        <p:blipFill>
          <a:blip r:embed="rId3"/>
          <a:stretch>
            <a:fillRect/>
          </a:stretch>
        </p:blipFill>
        <p:spPr>
          <a:xfrm>
            <a:off x="1612885" y="2222945"/>
            <a:ext cx="4591629" cy="816525"/>
          </a:xfrm>
          <a:prstGeom prst="rect">
            <a:avLst/>
          </a:prstGeom>
        </p:spPr>
      </p:pic>
      <p:sp>
        <p:nvSpPr>
          <p:cNvPr id="7" name="Rectangle 6"/>
          <p:cNvSpPr/>
          <p:nvPr/>
        </p:nvSpPr>
        <p:spPr bwMode="auto">
          <a:xfrm>
            <a:off x="1514845" y="2139394"/>
            <a:ext cx="4771308" cy="979680"/>
          </a:xfrm>
          <a:prstGeom prst="rect">
            <a:avLst/>
          </a:prstGeom>
          <a:noFill/>
          <a:ln w="9525" cap="flat" cmpd="sng" algn="ctr">
            <a:solidFill>
              <a:schemeClr val="bg2">
                <a:lumMod val="75000"/>
                <a:lumOff val="25000"/>
              </a:schemeClr>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cxnSp>
        <p:nvCxnSpPr>
          <p:cNvPr id="9" name="Straight Arrow Connector 8"/>
          <p:cNvCxnSpPr/>
          <p:nvPr/>
        </p:nvCxnSpPr>
        <p:spPr bwMode="auto">
          <a:xfrm flipH="1">
            <a:off x="6404074" y="2629235"/>
            <a:ext cx="507972" cy="0"/>
          </a:xfrm>
          <a:prstGeom prst="straightConnector1">
            <a:avLst/>
          </a:prstGeom>
          <a:blipFill dpi="0" rotWithShape="0">
            <a:blip r:embed="rId4"/>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1" name="Picture 10" desc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600" y="2358000"/>
            <a:ext cx="508000" cy="469900"/>
          </a:xfrm>
          <a:prstGeom prst="rect">
            <a:avLst/>
          </a:prstGeom>
        </p:spPr>
      </p:pic>
    </p:spTree>
    <p:extLst>
      <p:ext uri="{BB962C8B-B14F-4D97-AF65-F5344CB8AC3E}">
        <p14:creationId xmlns:p14="http://schemas.microsoft.com/office/powerpoint/2010/main" val="32889019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58" y="136065"/>
            <a:ext cx="6858000" cy="762000"/>
          </a:xfrm>
        </p:spPr>
        <p:txBody>
          <a:bodyPr/>
          <a:lstStyle/>
          <a:p>
            <a:r>
              <a:rPr lang="en-US" dirty="0" smtClean="0"/>
              <a:t>Definitions</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13</a:t>
            </a:fld>
            <a:endParaRPr lang="en-US"/>
          </a:p>
        </p:txBody>
      </p:sp>
      <p:pic>
        <p:nvPicPr>
          <p:cNvPr id="7" name="Picture 6" descr="W_max_(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63" y="2749449"/>
            <a:ext cx="1587500" cy="469900"/>
          </a:xfrm>
          <a:prstGeom prst="rect">
            <a:avLst/>
          </a:prstGeom>
        </p:spPr>
      </p:pic>
      <p:pic>
        <p:nvPicPr>
          <p:cNvPr id="8" name="Picture 7" descr="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3" y="3330000"/>
            <a:ext cx="673100" cy="469900"/>
          </a:xfrm>
          <a:prstGeom prst="rect">
            <a:avLst/>
          </a:prstGeom>
        </p:spPr>
      </p:pic>
      <p:pic>
        <p:nvPicPr>
          <p:cNvPr id="9" name="Picture 8" descr="p(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63" y="4527386"/>
            <a:ext cx="723900" cy="469900"/>
          </a:xfrm>
          <a:prstGeom prst="rect">
            <a:avLst/>
          </a:prstGeom>
        </p:spPr>
      </p:pic>
      <p:pic>
        <p:nvPicPr>
          <p:cNvPr id="10" name="Picture 9" descr="tau.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091" y="2193395"/>
            <a:ext cx="228600" cy="203200"/>
          </a:xfrm>
          <a:prstGeom prst="rect">
            <a:avLst/>
          </a:prstGeom>
        </p:spPr>
      </p:pic>
      <p:pic>
        <p:nvPicPr>
          <p:cNvPr id="11" name="Picture 10" descr="W(t).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63" y="3974049"/>
            <a:ext cx="952500" cy="469900"/>
          </a:xfrm>
          <a:prstGeom prst="rect">
            <a:avLst/>
          </a:prstGeom>
        </p:spPr>
      </p:pic>
      <p:pic>
        <p:nvPicPr>
          <p:cNvPr id="12" name="Picture 11" descr="C.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63" y="1545716"/>
            <a:ext cx="342900" cy="35560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994691961"/>
              </p:ext>
            </p:extLst>
          </p:nvPr>
        </p:nvGraphicFramePr>
        <p:xfrm>
          <a:off x="455433" y="933198"/>
          <a:ext cx="7481628" cy="4759736"/>
        </p:xfrm>
        <a:graphic>
          <a:graphicData uri="http://schemas.openxmlformats.org/drawingml/2006/table">
            <a:tbl>
              <a:tblPr firstRow="1" bandRow="1">
                <a:tableStyleId>{5FD0F851-EC5A-4D38-B0AD-8093EC10F338}</a:tableStyleId>
              </a:tblPr>
              <a:tblGrid>
                <a:gridCol w="2293058"/>
                <a:gridCol w="5188570"/>
              </a:tblGrid>
              <a:tr h="5949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i="1" dirty="0" smtClean="0"/>
                        <a:t>Term</a:t>
                      </a:r>
                    </a:p>
                  </a:txBody>
                  <a:tcPr>
                    <a:lnR>
                      <a:noFill/>
                    </a:lnR>
                    <a:lnB w="12700" cmpd="sng">
                      <a:noFill/>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i="1" dirty="0" smtClean="0"/>
                        <a:t>Definition</a:t>
                      </a:r>
                    </a:p>
                  </a:txBody>
                  <a:tcPr>
                    <a:lnL>
                      <a:noFill/>
                    </a:lnL>
                    <a:lnB w="12700" cmpd="sng">
                      <a:noFill/>
                    </a:lnB>
                  </a:tcPr>
                </a:tc>
              </a:tr>
              <a:tr h="594967">
                <a:tc>
                  <a:txBody>
                    <a:bodyPr/>
                    <a:lstStyle/>
                    <a:p>
                      <a:endParaRPr lang="en-US"/>
                    </a:p>
                  </a:txBody>
                  <a:tcPr>
                    <a:lnR>
                      <a:noFill/>
                    </a:lnR>
                    <a:lnT w="12700" cmpd="sng">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per-flow capacity</a:t>
                      </a:r>
                    </a:p>
                  </a:txBody>
                  <a:tcPr>
                    <a:lnL>
                      <a:noFill/>
                    </a:lnL>
                    <a:lnT w="12700" cmpd="sng">
                      <a:noFill/>
                    </a:lnT>
                    <a:lnB>
                      <a:noFill/>
                    </a:lnB>
                  </a:tcPr>
                </a:tc>
              </a:tr>
              <a:tr h="594967">
                <a:tc>
                  <a:txBody>
                    <a:bodyPr/>
                    <a:lstStyle/>
                    <a:p>
                      <a:endParaRPr lang="en-US" dirty="0"/>
                    </a:p>
                  </a:txBody>
                  <a:tcPr>
                    <a:lnR>
                      <a:noFill/>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link delay</a:t>
                      </a:r>
                    </a:p>
                  </a:txBody>
                  <a:tcPr>
                    <a:lnL>
                      <a:noFill/>
                    </a:lnL>
                    <a:lnT>
                      <a:noFill/>
                    </a:lnT>
                    <a:lnB>
                      <a:noFill/>
                    </a:lnB>
                  </a:tcPr>
                </a:tc>
              </a:tr>
              <a:tr h="594967">
                <a:tc>
                  <a:txBody>
                    <a:bodyPr/>
                    <a:lstStyle/>
                    <a:p>
                      <a:endParaRPr lang="en-US"/>
                    </a:p>
                  </a:txBody>
                  <a:tcPr>
                    <a:lnR>
                      <a:noFill/>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size of the </a:t>
                      </a:r>
                      <a:r>
                        <a:rPr lang="en-US" i="1" dirty="0" err="1" smtClean="0"/>
                        <a:t>cwnd</a:t>
                      </a:r>
                      <a:r>
                        <a:rPr lang="en-US" i="0" dirty="0" smtClean="0"/>
                        <a:t> immediately before loss</a:t>
                      </a:r>
                      <a:endParaRPr lang="en-US" dirty="0" smtClean="0"/>
                    </a:p>
                  </a:txBody>
                  <a:tcPr>
                    <a:lnL>
                      <a:noFill/>
                    </a:lnL>
                    <a:lnT>
                      <a:noFill/>
                    </a:lnT>
                    <a:lnB>
                      <a:noFill/>
                    </a:lnB>
                  </a:tcPr>
                </a:tc>
              </a:tr>
              <a:tr h="594967">
                <a:tc>
                  <a:txBody>
                    <a:bodyPr/>
                    <a:lstStyle/>
                    <a:p>
                      <a:endParaRPr lang="en-US" dirty="0"/>
                    </a:p>
                  </a:txBody>
                  <a:tcPr>
                    <a:lnR>
                      <a:noFill/>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time elapsed since last loss</a:t>
                      </a:r>
                    </a:p>
                  </a:txBody>
                  <a:tcPr>
                    <a:lnL>
                      <a:noFill/>
                    </a:lnL>
                    <a:lnT>
                      <a:noFill/>
                    </a:lnT>
                    <a:lnB>
                      <a:noFill/>
                    </a:lnB>
                  </a:tcPr>
                </a:tc>
              </a:tr>
              <a:tr h="594967">
                <a:tc>
                  <a:txBody>
                    <a:bodyPr/>
                    <a:lstStyle/>
                    <a:p>
                      <a:endParaRPr lang="en-US"/>
                    </a:p>
                  </a:txBody>
                  <a:tcPr>
                    <a:lnR>
                      <a:noFill/>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the</a:t>
                      </a:r>
                      <a:r>
                        <a:rPr lang="en-US" i="0" baseline="0" dirty="0" smtClean="0"/>
                        <a:t> </a:t>
                      </a:r>
                      <a:r>
                        <a:rPr lang="en-US" i="1" baseline="0" dirty="0" err="1" smtClean="0"/>
                        <a:t>cwnd</a:t>
                      </a:r>
                      <a:r>
                        <a:rPr lang="en-US" i="1" baseline="0" dirty="0" smtClean="0"/>
                        <a:t> as a function of time</a:t>
                      </a:r>
                      <a:endParaRPr lang="en-US" i="0" dirty="0" smtClean="0"/>
                    </a:p>
                  </a:txBody>
                  <a:tcPr>
                    <a:lnL>
                      <a:noFill/>
                    </a:lnL>
                    <a:lnT>
                      <a:noFill/>
                    </a:lnT>
                    <a:lnB>
                      <a:noFill/>
                    </a:lnB>
                  </a:tcPr>
                </a:tc>
              </a:tr>
              <a:tr h="594967">
                <a:tc>
                  <a:txBody>
                    <a:bodyPr/>
                    <a:lstStyle/>
                    <a:p>
                      <a:endParaRPr lang="en-US" dirty="0"/>
                    </a:p>
                  </a:txBody>
                  <a:tcPr>
                    <a:lnR>
                      <a:noFill/>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loss</a:t>
                      </a:r>
                      <a:r>
                        <a:rPr lang="en-US" baseline="0" dirty="0" smtClean="0"/>
                        <a:t> probability function</a:t>
                      </a:r>
                      <a:endParaRPr lang="en-US" dirty="0" smtClean="0"/>
                    </a:p>
                  </a:txBody>
                  <a:tcPr>
                    <a:lnL>
                      <a:noFill/>
                    </a:lnL>
                    <a:lnT>
                      <a:noFill/>
                    </a:lnT>
                    <a:lnB>
                      <a:noFill/>
                    </a:lnB>
                  </a:tcPr>
                </a:tc>
              </a:tr>
              <a:tr h="594967">
                <a:tc>
                  <a:txBody>
                    <a:bodyPr/>
                    <a:lstStyle/>
                    <a:p>
                      <a:endParaRPr lang="en-US" dirty="0"/>
                    </a:p>
                  </a:txBody>
                  <a:tcPr>
                    <a:lnR>
                      <a:noFill/>
                    </a:lnR>
                    <a:lnT>
                      <a:noFill/>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fixed-point</a:t>
                      </a:r>
                      <a:r>
                        <a:rPr lang="en-US" baseline="0" dirty="0" smtClean="0"/>
                        <a:t> value of </a:t>
                      </a:r>
                      <a:endParaRPr lang="en-US" dirty="0" smtClean="0"/>
                    </a:p>
                  </a:txBody>
                  <a:tcPr>
                    <a:lnL>
                      <a:noFill/>
                    </a:lnL>
                    <a:lnT>
                      <a:noFill/>
                    </a:lnT>
                  </a:tcPr>
                </a:tc>
              </a:tr>
            </a:tbl>
          </a:graphicData>
        </a:graphic>
      </p:graphicFrame>
      <p:pic>
        <p:nvPicPr>
          <p:cNvPr id="16" name="Picture 15" descr="hat_x.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63" y="5207722"/>
            <a:ext cx="241300" cy="342900"/>
          </a:xfrm>
          <a:prstGeom prst="rect">
            <a:avLst/>
          </a:prstGeom>
        </p:spPr>
      </p:pic>
      <p:pic>
        <p:nvPicPr>
          <p:cNvPr id="17" name="Picture 16" descr="x.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7432" y="5162102"/>
            <a:ext cx="241300" cy="215900"/>
          </a:xfrm>
          <a:prstGeom prst="rect">
            <a:avLst/>
          </a:prstGeom>
        </p:spPr>
      </p:pic>
    </p:spTree>
    <p:extLst>
      <p:ext uri="{BB962C8B-B14F-4D97-AF65-F5344CB8AC3E}">
        <p14:creationId xmlns:p14="http://schemas.microsoft.com/office/powerpoint/2010/main" val="1066917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0404"/>
            <a:ext cx="6858000" cy="762000"/>
          </a:xfrm>
        </p:spPr>
        <p:txBody>
          <a:bodyPr/>
          <a:lstStyle/>
          <a:p>
            <a:r>
              <a:rPr lang="en-US" dirty="0" smtClean="0"/>
              <a:t>TCP CUBIC: Definition</a:t>
            </a:r>
            <a:endParaRPr lang="en-US" dirty="0"/>
          </a:p>
        </p:txBody>
      </p:sp>
      <p:sp>
        <p:nvSpPr>
          <p:cNvPr id="3" name="Content Placeholder 2"/>
          <p:cNvSpPr>
            <a:spLocks noGrp="1"/>
          </p:cNvSpPr>
          <p:nvPr>
            <p:ph idx="1"/>
          </p:nvPr>
        </p:nvSpPr>
        <p:spPr>
          <a:xfrm>
            <a:off x="598682" y="915067"/>
            <a:ext cx="7462644" cy="5068371"/>
          </a:xfrm>
        </p:spPr>
        <p:txBody>
          <a:bodyPr/>
          <a:lstStyle/>
          <a:p>
            <a:pPr marL="0" indent="0">
              <a:buNone/>
            </a:pPr>
            <a:r>
              <a:rPr lang="en-US" dirty="0" smtClean="0"/>
              <a:t>Congestion window function is given by</a:t>
            </a:r>
          </a:p>
          <a:p>
            <a:pPr marL="0" indent="0">
              <a:buNone/>
            </a:pPr>
            <a:endParaRPr lang="en-US" dirty="0"/>
          </a:p>
          <a:p>
            <a:pPr marL="0" indent="0">
              <a:buNone/>
            </a:pPr>
            <a:endParaRPr lang="en-US" dirty="0" smtClean="0"/>
          </a:p>
          <a:p>
            <a:pPr marL="0" indent="0">
              <a:buNone/>
            </a:pPr>
            <a:r>
              <a:rPr lang="en-US" dirty="0" smtClean="0"/>
              <a:t>  </a:t>
            </a:r>
          </a:p>
          <a:p>
            <a:pPr marL="0" indent="0">
              <a:buNone/>
            </a:pPr>
            <a:r>
              <a:rPr lang="en-US" dirty="0" smtClean="0"/>
              <a:t>   - scaling </a:t>
            </a:r>
            <a:r>
              <a:rPr lang="en-US" dirty="0" smtClean="0"/>
              <a:t>factor,</a:t>
            </a:r>
          </a:p>
          <a:p>
            <a:pPr marL="0" indent="0">
              <a:buNone/>
            </a:pPr>
            <a:r>
              <a:rPr lang="en-US" i="1" dirty="0"/>
              <a:t>  </a:t>
            </a:r>
            <a:r>
              <a:rPr lang="en-US" i="1" dirty="0" smtClean="0"/>
              <a:t> </a:t>
            </a:r>
            <a:r>
              <a:rPr lang="en-US" dirty="0" smtClean="0"/>
              <a:t>- </a:t>
            </a:r>
            <a:r>
              <a:rPr lang="en-US" dirty="0" smtClean="0"/>
              <a:t>multiplicative decrease constant,</a:t>
            </a:r>
          </a:p>
          <a:p>
            <a:pPr marL="0" indent="0">
              <a:buNone/>
            </a:pPr>
            <a:r>
              <a:rPr lang="en-US" i="1" dirty="0"/>
              <a:t> </a:t>
            </a:r>
            <a:r>
              <a:rPr lang="en-US" i="1" dirty="0" smtClean="0"/>
              <a:t>       </a:t>
            </a:r>
            <a:r>
              <a:rPr lang="en-US" dirty="0" smtClean="0"/>
              <a:t>- </a:t>
            </a:r>
            <a:r>
              <a:rPr lang="en-US" dirty="0" smtClean="0"/>
              <a:t>elapsed time since last loss,</a:t>
            </a:r>
          </a:p>
          <a:p>
            <a:pPr marL="0" indent="0">
              <a:buNone/>
            </a:pPr>
            <a:r>
              <a:rPr lang="en-US" dirty="0" smtClean="0"/>
              <a:t>                 </a:t>
            </a:r>
            <a:r>
              <a:rPr lang="en-US" dirty="0" smtClean="0"/>
              <a:t>- </a:t>
            </a:r>
            <a:r>
              <a:rPr lang="en-US" dirty="0" smtClean="0"/>
              <a:t>size </a:t>
            </a:r>
            <a:r>
              <a:rPr lang="en-US" dirty="0" smtClean="0"/>
              <a:t>of </a:t>
            </a:r>
            <a:r>
              <a:rPr lang="en-US" i="1" dirty="0" err="1" smtClean="0"/>
              <a:t>cwnd</a:t>
            </a:r>
            <a:r>
              <a:rPr lang="en-US" i="1" dirty="0" smtClean="0"/>
              <a:t> </a:t>
            </a:r>
            <a:r>
              <a:rPr lang="en-US" dirty="0" smtClean="0"/>
              <a:t>immediately before last loss.</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14</a:t>
            </a:fld>
            <a:endParaRPr lang="en-US"/>
          </a:p>
        </p:txBody>
      </p:sp>
      <p:pic>
        <p:nvPicPr>
          <p:cNvPr id="5" name="Picture 4"/>
          <p:cNvPicPr>
            <a:picLocks noChangeAspect="1"/>
          </p:cNvPicPr>
          <p:nvPr/>
        </p:nvPicPr>
        <p:blipFill>
          <a:blip r:embed="rId2"/>
          <a:stretch>
            <a:fillRect/>
          </a:stretch>
        </p:blipFill>
        <p:spPr>
          <a:xfrm>
            <a:off x="244794" y="1488732"/>
            <a:ext cx="7470138" cy="1480568"/>
          </a:xfrm>
          <a:prstGeom prst="rect">
            <a:avLst/>
          </a:prstGeom>
        </p:spPr>
      </p:pic>
      <p:pic>
        <p:nvPicPr>
          <p:cNvPr id="6" name="Picture 5" descr="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13" y="3251738"/>
            <a:ext cx="190500" cy="215900"/>
          </a:xfrm>
          <a:prstGeom prst="rect">
            <a:avLst/>
          </a:prstGeom>
        </p:spPr>
      </p:pic>
      <p:pic>
        <p:nvPicPr>
          <p:cNvPr id="7" name="Picture 6" descr="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 y="3664100"/>
            <a:ext cx="177800" cy="330200"/>
          </a:xfrm>
          <a:prstGeom prst="rect">
            <a:avLst/>
          </a:prstGeom>
        </p:spPr>
      </p:pic>
      <p:pic>
        <p:nvPicPr>
          <p:cNvPr id="8" name="Picture 7" descr="W_max_(t).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 y="4694975"/>
            <a:ext cx="1587500" cy="469900"/>
          </a:xfrm>
          <a:prstGeom prst="rect">
            <a:avLst/>
          </a:prstGeom>
        </p:spPr>
      </p:pic>
      <p:pic>
        <p:nvPicPr>
          <p:cNvPr id="9" name="Picture 8" descr="s(t).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750" y="4167976"/>
            <a:ext cx="673100" cy="469900"/>
          </a:xfrm>
          <a:prstGeom prst="rect">
            <a:avLst/>
          </a:prstGeom>
        </p:spPr>
      </p:pic>
    </p:spTree>
    <p:extLst>
      <p:ext uri="{BB962C8B-B14F-4D97-AF65-F5344CB8AC3E}">
        <p14:creationId xmlns:p14="http://schemas.microsoft.com/office/powerpoint/2010/main" val="4013776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bicStableNoFixedPoin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94" y="741978"/>
            <a:ext cx="8229600" cy="5882920"/>
          </a:xfrm>
          <a:prstGeom prst="rect">
            <a:avLst/>
          </a:prstGeom>
        </p:spPr>
      </p:pic>
      <p:sp>
        <p:nvSpPr>
          <p:cNvPr id="2" name="Title 1"/>
          <p:cNvSpPr>
            <a:spLocks noGrp="1"/>
          </p:cNvSpPr>
          <p:nvPr>
            <p:ph type="title"/>
          </p:nvPr>
        </p:nvSpPr>
        <p:spPr>
          <a:xfrm>
            <a:off x="228600" y="139475"/>
            <a:ext cx="8001000" cy="762000"/>
          </a:xfrm>
        </p:spPr>
        <p:txBody>
          <a:bodyPr/>
          <a:lstStyle/>
          <a:p>
            <a:r>
              <a:rPr lang="en-US" sz="4000" dirty="0" smtClean="0"/>
              <a:t>TCP CUBIC in Steady State</a:t>
            </a:r>
            <a:endParaRPr lang="en-US" sz="40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15</a:t>
            </a:fld>
            <a:endParaRPr lang="en-US"/>
          </a:p>
        </p:txBody>
      </p:sp>
      <p:pic>
        <p:nvPicPr>
          <p:cNvPr id="7" name="Picture 6" descr="W(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65" y="978913"/>
            <a:ext cx="952500" cy="469900"/>
          </a:xfrm>
          <a:prstGeom prst="rect">
            <a:avLst/>
          </a:prstGeom>
        </p:spPr>
      </p:pic>
      <p:pic>
        <p:nvPicPr>
          <p:cNvPr id="9" name="Picture 8" descr="t.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219" y="5767522"/>
            <a:ext cx="152400" cy="304800"/>
          </a:xfrm>
          <a:prstGeom prst="rect">
            <a:avLst/>
          </a:prstGeom>
        </p:spPr>
      </p:pic>
      <p:cxnSp>
        <p:nvCxnSpPr>
          <p:cNvPr id="17" name="Straight Arrow Connector 16"/>
          <p:cNvCxnSpPr/>
          <p:nvPr/>
        </p:nvCxnSpPr>
        <p:spPr bwMode="auto">
          <a:xfrm flipH="1">
            <a:off x="2520885" y="1550011"/>
            <a:ext cx="1401307" cy="970978"/>
          </a:xfrm>
          <a:prstGeom prst="straightConnector1">
            <a:avLst/>
          </a:prstGeom>
          <a:blipFill dpi="0" rotWithShape="0">
            <a:blip r:embed="rId6"/>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Straight Arrow Connector 17"/>
          <p:cNvCxnSpPr/>
          <p:nvPr/>
        </p:nvCxnSpPr>
        <p:spPr bwMode="auto">
          <a:xfrm>
            <a:off x="4706631" y="1538288"/>
            <a:ext cx="1538720" cy="954269"/>
          </a:xfrm>
          <a:prstGeom prst="straightConnector1">
            <a:avLst/>
          </a:prstGeom>
          <a:blipFill dpi="0" rotWithShape="0">
            <a:blip r:embed="rId6"/>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Arrow Connector 19"/>
          <p:cNvCxnSpPr/>
          <p:nvPr/>
        </p:nvCxnSpPr>
        <p:spPr bwMode="auto">
          <a:xfrm>
            <a:off x="4333089" y="1531337"/>
            <a:ext cx="18677" cy="915067"/>
          </a:xfrm>
          <a:prstGeom prst="straightConnector1">
            <a:avLst/>
          </a:prstGeom>
          <a:blipFill dpi="0" rotWithShape="0">
            <a:blip r:embed="rId6"/>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p:nvPr/>
        </p:nvCxnSpPr>
        <p:spPr bwMode="auto">
          <a:xfrm>
            <a:off x="655043" y="3770876"/>
            <a:ext cx="1802662" cy="0"/>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Straight Connector 26"/>
          <p:cNvCxnSpPr/>
          <p:nvPr/>
        </p:nvCxnSpPr>
        <p:spPr bwMode="auto">
          <a:xfrm>
            <a:off x="650396" y="3677232"/>
            <a:ext cx="1" cy="179701"/>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Connector 31"/>
          <p:cNvCxnSpPr/>
          <p:nvPr/>
        </p:nvCxnSpPr>
        <p:spPr bwMode="auto">
          <a:xfrm>
            <a:off x="2464432" y="3680336"/>
            <a:ext cx="1" cy="179701"/>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Straight Connector 37"/>
          <p:cNvCxnSpPr/>
          <p:nvPr/>
        </p:nvCxnSpPr>
        <p:spPr bwMode="auto">
          <a:xfrm>
            <a:off x="2538660" y="3765310"/>
            <a:ext cx="1802662" cy="0"/>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Straight Connector 38"/>
          <p:cNvCxnSpPr/>
          <p:nvPr/>
        </p:nvCxnSpPr>
        <p:spPr bwMode="auto">
          <a:xfrm>
            <a:off x="2534013" y="3677985"/>
            <a:ext cx="1" cy="179701"/>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Straight Connector 39"/>
          <p:cNvCxnSpPr/>
          <p:nvPr/>
        </p:nvCxnSpPr>
        <p:spPr bwMode="auto">
          <a:xfrm>
            <a:off x="4348049" y="3674770"/>
            <a:ext cx="1" cy="179701"/>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Straight Connector 40"/>
          <p:cNvCxnSpPr/>
          <p:nvPr/>
        </p:nvCxnSpPr>
        <p:spPr bwMode="auto">
          <a:xfrm>
            <a:off x="4409640" y="3766061"/>
            <a:ext cx="1802662" cy="0"/>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Straight Connector 41"/>
          <p:cNvCxnSpPr/>
          <p:nvPr/>
        </p:nvCxnSpPr>
        <p:spPr bwMode="auto">
          <a:xfrm>
            <a:off x="4404993" y="3672417"/>
            <a:ext cx="1" cy="179701"/>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Straight Connector 42"/>
          <p:cNvCxnSpPr/>
          <p:nvPr/>
        </p:nvCxnSpPr>
        <p:spPr bwMode="auto">
          <a:xfrm>
            <a:off x="6219029" y="3675521"/>
            <a:ext cx="1" cy="179701"/>
          </a:xfrm>
          <a:prstGeom prst="line">
            <a:avLst/>
          </a:prstGeom>
          <a:blipFill dpi="0" rotWithShape="0">
            <a:blip r:embed="rId6"/>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5" name="Picture 44" descr="hat_s.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7339" y="3860800"/>
            <a:ext cx="190500" cy="342900"/>
          </a:xfrm>
          <a:prstGeom prst="rect">
            <a:avLst/>
          </a:prstGeom>
        </p:spPr>
      </p:pic>
      <p:pic>
        <p:nvPicPr>
          <p:cNvPr id="46" name="Picture 45" descr="hat_s.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9779" y="3860800"/>
            <a:ext cx="190500" cy="342900"/>
          </a:xfrm>
          <a:prstGeom prst="rect">
            <a:avLst/>
          </a:prstGeom>
        </p:spPr>
      </p:pic>
      <p:pic>
        <p:nvPicPr>
          <p:cNvPr id="47" name="Picture 46" descr="hat_s.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2419" y="3860800"/>
            <a:ext cx="190500" cy="342900"/>
          </a:xfrm>
          <a:prstGeom prst="rect">
            <a:avLst/>
          </a:prstGeom>
        </p:spPr>
      </p:pic>
      <p:pic>
        <p:nvPicPr>
          <p:cNvPr id="48" name="Picture 47" descr="hat_W_max.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156" y="958239"/>
            <a:ext cx="1079500" cy="520700"/>
          </a:xfrm>
          <a:prstGeom prst="rect">
            <a:avLst/>
          </a:prstGeom>
        </p:spPr>
      </p:pic>
    </p:spTree>
    <p:extLst>
      <p:ext uri="{BB962C8B-B14F-4D97-AF65-F5344CB8AC3E}">
        <p14:creationId xmlns:p14="http://schemas.microsoft.com/office/powerpoint/2010/main" val="3982763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468"/>
            <a:ext cx="6858000" cy="762000"/>
          </a:xfrm>
        </p:spPr>
        <p:txBody>
          <a:bodyPr/>
          <a:lstStyle/>
          <a:p>
            <a:r>
              <a:rPr lang="en-US" dirty="0" smtClean="0"/>
              <a:t>Modeling CUBIC</a:t>
            </a:r>
            <a:endParaRPr lang="en-US" dirty="0"/>
          </a:p>
        </p:txBody>
      </p:sp>
      <p:sp>
        <p:nvSpPr>
          <p:cNvPr id="3" name="Content Placeholder 2"/>
          <p:cNvSpPr>
            <a:spLocks noGrp="1"/>
          </p:cNvSpPr>
          <p:nvPr>
            <p:ph idx="1"/>
          </p:nvPr>
        </p:nvSpPr>
        <p:spPr>
          <a:xfrm>
            <a:off x="454424" y="1162759"/>
            <a:ext cx="7235472" cy="4481374"/>
          </a:xfrm>
        </p:spPr>
        <p:txBody>
          <a:bodyPr/>
          <a:lstStyle/>
          <a:p>
            <a:r>
              <a:rPr lang="en-US" dirty="0" smtClean="0"/>
              <a:t>Reno: </a:t>
            </a:r>
            <a:r>
              <a:rPr lang="en-US" dirty="0" smtClean="0">
                <a:solidFill>
                  <a:schemeClr val="accent1"/>
                </a:solidFill>
              </a:rPr>
              <a:t>AI</a:t>
            </a:r>
            <a:r>
              <a:rPr lang="en-US" dirty="0" smtClean="0">
                <a:solidFill>
                  <a:srgbClr val="FF0000"/>
                </a:solidFill>
              </a:rPr>
              <a:t>MD</a:t>
            </a:r>
          </a:p>
          <a:p>
            <a:endParaRPr lang="en-US" dirty="0"/>
          </a:p>
          <a:p>
            <a:pPr marL="0" indent="0">
              <a:buNone/>
            </a:pPr>
            <a:endParaRPr lang="en-US" dirty="0" smtClean="0"/>
          </a:p>
          <a:p>
            <a:pPr marL="0" indent="0">
              <a:buNone/>
            </a:pPr>
            <a:endParaRPr lang="en-US" dirty="0"/>
          </a:p>
          <a:p>
            <a:r>
              <a:rPr lang="en-US" dirty="0" smtClean="0"/>
              <a:t>Scalable TCP: MIMD</a:t>
            </a:r>
          </a:p>
          <a:p>
            <a:r>
              <a:rPr lang="en-US" dirty="0" smtClean="0"/>
              <a:t>CUBIC:</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16</a:t>
            </a:fld>
            <a:endParaRPr lang="en-US"/>
          </a:p>
        </p:txBody>
      </p:sp>
      <p:pic>
        <p:nvPicPr>
          <p:cNvPr id="5" name="Picture 4"/>
          <p:cNvPicPr>
            <a:picLocks noChangeAspect="1"/>
          </p:cNvPicPr>
          <p:nvPr/>
        </p:nvPicPr>
        <p:blipFill>
          <a:blip r:embed="rId3"/>
          <a:stretch>
            <a:fillRect/>
          </a:stretch>
        </p:blipFill>
        <p:spPr>
          <a:xfrm>
            <a:off x="1683435" y="2053627"/>
            <a:ext cx="4591629" cy="816525"/>
          </a:xfrm>
          <a:prstGeom prst="rect">
            <a:avLst/>
          </a:prstGeom>
        </p:spPr>
      </p:pic>
      <p:sp>
        <p:nvSpPr>
          <p:cNvPr id="6" name="Rounded Rectangle 5"/>
          <p:cNvSpPr/>
          <p:nvPr/>
        </p:nvSpPr>
        <p:spPr>
          <a:xfrm>
            <a:off x="3202948" y="1879332"/>
            <a:ext cx="423297" cy="1154395"/>
          </a:xfrm>
          <a:prstGeom prst="roundRect">
            <a:avLst/>
          </a:prstGeom>
          <a:ln w="38100" cmpd="sng">
            <a:solidFill>
              <a:schemeClr val="accent1">
                <a:lumMod val="75000"/>
              </a:schemeClr>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7" name="Rounded Rectangle 6"/>
          <p:cNvSpPr/>
          <p:nvPr/>
        </p:nvSpPr>
        <p:spPr>
          <a:xfrm>
            <a:off x="3693986" y="1876519"/>
            <a:ext cx="2655470" cy="1154395"/>
          </a:xfrm>
          <a:prstGeom prst="roundRect">
            <a:avLst/>
          </a:prstGeom>
          <a:ln w="38100" cmpd="sng">
            <a:solidFill>
              <a:srgbClr val="FF000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pic>
        <p:nvPicPr>
          <p:cNvPr id="10" name="Picture 9" descr="W(t)_=c_left(_b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86" y="4530065"/>
            <a:ext cx="7026731" cy="1119644"/>
          </a:xfrm>
          <a:prstGeom prst="rect">
            <a:avLst/>
          </a:prstGeom>
        </p:spPr>
      </p:pic>
    </p:spTree>
    <p:extLst>
      <p:ext uri="{BB962C8B-B14F-4D97-AF65-F5344CB8AC3E}">
        <p14:creationId xmlns:p14="http://schemas.microsoft.com/office/powerpoint/2010/main" val="38799026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468"/>
            <a:ext cx="6858000" cy="762000"/>
          </a:xfrm>
        </p:spPr>
        <p:txBody>
          <a:bodyPr/>
          <a:lstStyle/>
          <a:p>
            <a:r>
              <a:rPr lang="en-US" dirty="0" smtClean="0"/>
              <a:t>New Approach</a:t>
            </a:r>
            <a:endParaRPr lang="en-US" dirty="0"/>
          </a:p>
        </p:txBody>
      </p:sp>
      <p:sp>
        <p:nvSpPr>
          <p:cNvPr id="3" name="Content Placeholder 2"/>
          <p:cNvSpPr>
            <a:spLocks noGrp="1"/>
          </p:cNvSpPr>
          <p:nvPr>
            <p:ph idx="1"/>
          </p:nvPr>
        </p:nvSpPr>
        <p:spPr>
          <a:xfrm>
            <a:off x="623742" y="1162758"/>
            <a:ext cx="7070725" cy="4297363"/>
          </a:xfrm>
        </p:spPr>
        <p:txBody>
          <a:bodyPr/>
          <a:lstStyle/>
          <a:p>
            <a:pPr marL="0" indent="0">
              <a:buNone/>
            </a:pPr>
            <a:r>
              <a:rPr lang="en-US" dirty="0" smtClean="0"/>
              <a:t>Observation: loss-based protocols have in common:</a:t>
            </a:r>
          </a:p>
          <a:p>
            <a:pPr lvl="1"/>
            <a:r>
              <a:rPr lang="en-US" dirty="0" smtClean="0"/>
              <a:t>max </a:t>
            </a:r>
            <a:r>
              <a:rPr lang="en-US" i="1" dirty="0" err="1" smtClean="0"/>
              <a:t>cwnd</a:t>
            </a:r>
            <a:r>
              <a:rPr lang="en-US" i="1" dirty="0" smtClean="0"/>
              <a:t> </a:t>
            </a:r>
            <a:r>
              <a:rPr lang="en-US" dirty="0" smtClean="0"/>
              <a:t>before loss, </a:t>
            </a:r>
            <a:r>
              <a:rPr lang="en-US" b="1" i="1" dirty="0" err="1" smtClean="0"/>
              <a:t>W</a:t>
            </a:r>
            <a:r>
              <a:rPr lang="en-US" b="1" i="1" baseline="-25000" dirty="0" err="1" smtClean="0"/>
              <a:t>max</a:t>
            </a:r>
            <a:r>
              <a:rPr lang="en-US" b="1" i="1" dirty="0" smtClean="0"/>
              <a:t>(t)</a:t>
            </a:r>
            <a:endParaRPr lang="en-US" b="1" dirty="0" smtClean="0"/>
          </a:p>
          <a:p>
            <a:pPr lvl="1"/>
            <a:r>
              <a:rPr lang="en-US" dirty="0" smtClean="0"/>
              <a:t>time since last loss, </a:t>
            </a:r>
            <a:r>
              <a:rPr lang="en-US" b="1" i="1" dirty="0" smtClean="0"/>
              <a:t>s(t)</a:t>
            </a:r>
            <a:endParaRPr lang="en-US" dirty="0" smtClean="0"/>
          </a:p>
          <a:p>
            <a:pPr marL="0" indent="0">
              <a:buNone/>
            </a:pPr>
            <a:endParaRPr lang="en-US" dirty="0" smtClean="0"/>
          </a:p>
          <a:p>
            <a:pPr marL="0" indent="0">
              <a:buNone/>
            </a:pPr>
            <a:r>
              <a:rPr lang="en-US" b="1" dirty="0" smtClean="0"/>
              <a:t>Derive DEs for </a:t>
            </a:r>
          </a:p>
          <a:p>
            <a:pPr marL="417512" lvl="1" indent="0">
              <a:buNone/>
            </a:pPr>
            <a:r>
              <a:rPr lang="en-US" b="1" dirty="0" smtClean="0"/>
              <a:t>instead of for W(t)!</a:t>
            </a:r>
            <a:endParaRPr lang="en-US" b="1"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17</a:t>
            </a:fld>
            <a:endParaRPr lang="en-US"/>
          </a:p>
        </p:txBody>
      </p:sp>
      <p:cxnSp>
        <p:nvCxnSpPr>
          <p:cNvPr id="6" name="Elbow Connector 5"/>
          <p:cNvCxnSpPr/>
          <p:nvPr/>
        </p:nvCxnSpPr>
        <p:spPr bwMode="auto">
          <a:xfrm flipV="1">
            <a:off x="3386376" y="2426977"/>
            <a:ext cx="2412793" cy="1467475"/>
          </a:xfrm>
          <a:prstGeom prst="bentConnector3">
            <a:avLst>
              <a:gd name="adj1" fmla="val 129532"/>
            </a:avLst>
          </a:prstGeom>
          <a:blipFill dpi="0" rotWithShape="0">
            <a:blip r:embed="rId3"/>
            <a:srcRect/>
            <a:tile tx="0" ty="0" sx="100000" sy="100000" flip="none" algn="tl"/>
          </a:blip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Elbow Connector 8"/>
          <p:cNvCxnSpPr/>
          <p:nvPr/>
        </p:nvCxnSpPr>
        <p:spPr bwMode="auto">
          <a:xfrm flipV="1">
            <a:off x="3372266" y="2850288"/>
            <a:ext cx="1453320" cy="1044165"/>
          </a:xfrm>
          <a:prstGeom prst="bentConnector3">
            <a:avLst>
              <a:gd name="adj1" fmla="val 185922"/>
            </a:avLst>
          </a:prstGeom>
          <a:blipFill dpi="0" rotWithShape="0">
            <a:blip r:embed="rId3"/>
            <a:srcRect/>
            <a:tile tx="0" ty="0" sx="100000" sy="100000" flip="none" algn="tl"/>
          </a:blip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7468201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0404"/>
            <a:ext cx="6858000" cy="762000"/>
          </a:xfrm>
        </p:spPr>
        <p:txBody>
          <a:bodyPr/>
          <a:lstStyle/>
          <a:p>
            <a:r>
              <a:rPr lang="en-US" dirty="0" smtClean="0"/>
              <a:t>Example: TCP CUBIC</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18</a:t>
            </a:fld>
            <a:endParaRPr lang="en-US"/>
          </a:p>
        </p:txBody>
      </p:sp>
      <p:pic>
        <p:nvPicPr>
          <p:cNvPr id="3" name="Picture 2" descr="Cubic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 y="973865"/>
            <a:ext cx="6941370" cy="4962030"/>
          </a:xfrm>
          <a:prstGeom prst="rect">
            <a:avLst/>
          </a:prstGeom>
        </p:spPr>
      </p:pic>
    </p:spTree>
    <p:extLst>
      <p:ext uri="{BB962C8B-B14F-4D97-AF65-F5344CB8AC3E}">
        <p14:creationId xmlns:p14="http://schemas.microsoft.com/office/powerpoint/2010/main" val="2004150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475"/>
            <a:ext cx="6858000" cy="762000"/>
          </a:xfrm>
        </p:spPr>
        <p:txBody>
          <a:bodyPr/>
          <a:lstStyle/>
          <a:p>
            <a:r>
              <a:rPr lang="en-US" dirty="0" smtClean="0"/>
              <a:t>Example: TCP Reno</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19</a:t>
            </a:fld>
            <a:endParaRPr lang="en-US"/>
          </a:p>
        </p:txBody>
      </p:sp>
      <p:pic>
        <p:nvPicPr>
          <p:cNvPr id="5" name="Content Placeholder 4" descr="RenoFuncBDPSimple.pdf"/>
          <p:cNvPicPr>
            <a:picLocks noGrp="1" noChangeAspect="1"/>
          </p:cNvPicPr>
          <p:nvPr>
            <p:ph idx="1"/>
          </p:nvPr>
        </p:nvPicPr>
        <p:blipFill>
          <a:blip r:embed="rId2">
            <a:extLst>
              <a:ext uri="{28A0092B-C50C-407E-A947-70E740481C1C}">
                <a14:useLocalDpi xmlns:a14="http://schemas.microsoft.com/office/drawing/2010/main" val="0"/>
              </a:ext>
            </a:extLst>
          </a:blip>
          <a:srcRect l="-7856" r="-7856"/>
          <a:stretch>
            <a:fillRect/>
          </a:stretch>
        </p:blipFill>
        <p:spPr>
          <a:xfrm>
            <a:off x="145135" y="1101276"/>
            <a:ext cx="8173007" cy="4967295"/>
          </a:xfrm>
        </p:spPr>
      </p:pic>
    </p:spTree>
    <p:extLst>
      <p:ext uri="{BB962C8B-B14F-4D97-AF65-F5344CB8AC3E}">
        <p14:creationId xmlns:p14="http://schemas.microsoft.com/office/powerpoint/2010/main" val="3669807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01000" cy="762000"/>
          </a:xfrm>
        </p:spPr>
        <p:txBody>
          <a:bodyPr/>
          <a:lstStyle/>
          <a:p>
            <a:pPr eaLnBrk="1" hangingPunct="1">
              <a:defRPr/>
            </a:pPr>
            <a:r>
              <a:rPr lang="en-US" dirty="0" smtClean="0">
                <a:cs typeface="+mj-cs"/>
              </a:rPr>
              <a:t>Background</a:t>
            </a:r>
          </a:p>
        </p:txBody>
      </p:sp>
      <p:sp>
        <p:nvSpPr>
          <p:cNvPr id="3" name="Content Placeholder 2"/>
          <p:cNvSpPr>
            <a:spLocks noGrp="1"/>
          </p:cNvSpPr>
          <p:nvPr>
            <p:ph idx="1"/>
          </p:nvPr>
        </p:nvSpPr>
        <p:spPr>
          <a:xfrm>
            <a:off x="485083" y="1638725"/>
            <a:ext cx="7361920" cy="3800031"/>
          </a:xfrm>
        </p:spPr>
        <p:txBody>
          <a:bodyPr/>
          <a:lstStyle/>
          <a:p>
            <a:pPr eaLnBrk="1" hangingPunct="1">
              <a:defRPr/>
            </a:pPr>
            <a:r>
              <a:rPr lang="en-US" dirty="0" smtClean="0">
                <a:cs typeface="+mn-cs"/>
              </a:rPr>
              <a:t>Stability well</a:t>
            </a:r>
            <a:r>
              <a:rPr lang="en-US" dirty="0" smtClean="0">
                <a:cs typeface="+mn-cs"/>
              </a:rPr>
              <a:t>-</a:t>
            </a:r>
            <a:r>
              <a:rPr lang="en-US" dirty="0" smtClean="0">
                <a:cs typeface="+mn-cs"/>
              </a:rPr>
              <a:t>understood</a:t>
            </a:r>
            <a:r>
              <a:rPr lang="en-US" dirty="0" smtClean="0"/>
              <a:t>: </a:t>
            </a:r>
            <a:r>
              <a:rPr lang="en-US" dirty="0" smtClean="0"/>
              <a:t>TCP Reno, STCP.</a:t>
            </a:r>
          </a:p>
          <a:p>
            <a:pPr eaLnBrk="1" hangingPunct="1">
              <a:defRPr/>
            </a:pPr>
            <a:r>
              <a:rPr lang="en-US" dirty="0" smtClean="0">
                <a:cs typeface="+mn-cs"/>
              </a:rPr>
              <a:t>Less so:</a:t>
            </a:r>
            <a:r>
              <a:rPr lang="en-US" dirty="0">
                <a:cs typeface="+mn-cs"/>
              </a:rPr>
              <a:t> </a:t>
            </a:r>
            <a:r>
              <a:rPr lang="en-US" dirty="0" smtClean="0">
                <a:cs typeface="+mn-cs"/>
              </a:rPr>
              <a:t>CUBIC</a:t>
            </a:r>
            <a:r>
              <a:rPr lang="en-US" dirty="0" smtClean="0">
                <a:cs typeface="+mn-cs"/>
              </a:rPr>
              <a:t>, H-TCP.</a:t>
            </a:r>
          </a:p>
          <a:p>
            <a:pPr lvl="1">
              <a:defRPr/>
            </a:pPr>
            <a:r>
              <a:rPr lang="en-US" dirty="0" smtClean="0">
                <a:cs typeface="+mn-cs"/>
              </a:rPr>
              <a:t>Reason: </a:t>
            </a:r>
            <a:r>
              <a:rPr lang="en-US" b="1" dirty="0" smtClean="0">
                <a:cs typeface="+mn-cs"/>
              </a:rPr>
              <a:t>lack </a:t>
            </a:r>
            <a:r>
              <a:rPr lang="en-US" b="1" dirty="0" smtClean="0">
                <a:cs typeface="+mn-cs"/>
              </a:rPr>
              <a:t>of a suitable modeling </a:t>
            </a:r>
            <a:r>
              <a:rPr lang="en-US" b="1" dirty="0" smtClean="0">
                <a:cs typeface="+mn-cs"/>
              </a:rPr>
              <a:t>framework</a:t>
            </a:r>
            <a:r>
              <a:rPr lang="en-US" dirty="0" smtClean="0">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pPr>
              <a:defRPr/>
            </a:pPr>
            <a:fld id="{CA763AF6-F8DB-3A4B-9728-7D08A9C90D73}" type="slidenum">
              <a:rPr lang="en-US"/>
              <a:pPr>
                <a:defRPr/>
              </a:pPr>
              <a:t>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475"/>
            <a:ext cx="6858000" cy="762000"/>
          </a:xfrm>
        </p:spPr>
        <p:txBody>
          <a:bodyPr/>
          <a:lstStyle/>
          <a:p>
            <a:r>
              <a:rPr lang="en-US" dirty="0" smtClean="0"/>
              <a:t>New Model</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20</a:t>
            </a:fld>
            <a:endParaRPr lang="en-US"/>
          </a:p>
        </p:txBody>
      </p:sp>
      <p:pic>
        <p:nvPicPr>
          <p:cNvPr id="6" name="Picture 5"/>
          <p:cNvPicPr>
            <a:picLocks noChangeAspect="1"/>
          </p:cNvPicPr>
          <p:nvPr/>
        </p:nvPicPr>
        <p:blipFill>
          <a:blip r:embed="rId3"/>
          <a:stretch>
            <a:fillRect/>
          </a:stretch>
        </p:blipFill>
        <p:spPr>
          <a:xfrm>
            <a:off x="1218085" y="4694379"/>
            <a:ext cx="3482807" cy="1077415"/>
          </a:xfrm>
          <a:prstGeom prst="rect">
            <a:avLst/>
          </a:prstGeom>
        </p:spPr>
      </p:pic>
      <p:pic>
        <p:nvPicPr>
          <p:cNvPr id="8" name="Picture 7"/>
          <p:cNvPicPr>
            <a:picLocks noChangeAspect="1"/>
          </p:cNvPicPr>
          <p:nvPr/>
        </p:nvPicPr>
        <p:blipFill>
          <a:blip r:embed="rId4"/>
          <a:stretch>
            <a:fillRect/>
          </a:stretch>
        </p:blipFill>
        <p:spPr>
          <a:xfrm>
            <a:off x="1514643" y="1844372"/>
            <a:ext cx="5656117" cy="709973"/>
          </a:xfrm>
          <a:prstGeom prst="rect">
            <a:avLst/>
          </a:prstGeom>
        </p:spPr>
      </p:pic>
      <p:pic>
        <p:nvPicPr>
          <p:cNvPr id="9" name="Picture 8"/>
          <p:cNvPicPr>
            <a:picLocks noChangeAspect="1"/>
          </p:cNvPicPr>
          <p:nvPr/>
        </p:nvPicPr>
        <p:blipFill>
          <a:blip r:embed="rId5"/>
          <a:stretch>
            <a:fillRect/>
          </a:stretch>
        </p:blipFill>
        <p:spPr>
          <a:xfrm>
            <a:off x="915988" y="3032822"/>
            <a:ext cx="4886875" cy="792466"/>
          </a:xfrm>
          <a:prstGeom prst="rect">
            <a:avLst/>
          </a:prstGeom>
        </p:spPr>
      </p:pic>
      <p:pic>
        <p:nvPicPr>
          <p:cNvPr id="3" name="Picture 2" descr="(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239" y="2045291"/>
            <a:ext cx="382418" cy="353737"/>
          </a:xfrm>
          <a:prstGeom prst="rect">
            <a:avLst/>
          </a:prstGeom>
        </p:spPr>
      </p:pic>
      <p:pic>
        <p:nvPicPr>
          <p:cNvPr id="5" name="Picture 4" descr="(2).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237" y="3260928"/>
            <a:ext cx="382418" cy="353737"/>
          </a:xfrm>
          <a:prstGeom prst="rect">
            <a:avLst/>
          </a:prstGeom>
        </p:spPr>
      </p:pic>
      <p:pic>
        <p:nvPicPr>
          <p:cNvPr id="7" name="Picture 6" descr="(3).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646" y="5173395"/>
            <a:ext cx="382418" cy="353737"/>
          </a:xfrm>
          <a:prstGeom prst="rect">
            <a:avLst/>
          </a:prstGeom>
        </p:spPr>
      </p:pic>
      <p:sp>
        <p:nvSpPr>
          <p:cNvPr id="10" name="Rounded Rectangle 9"/>
          <p:cNvSpPr/>
          <p:nvPr/>
        </p:nvSpPr>
        <p:spPr>
          <a:xfrm>
            <a:off x="699155" y="995992"/>
            <a:ext cx="6715244" cy="2987946"/>
          </a:xfrm>
          <a:prstGeom prst="roundRect">
            <a:avLst/>
          </a:prstGeom>
          <a:ln w="38100" cmpd="sng">
            <a:solidFill>
              <a:srgbClr val="FF3E5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11" name="TextBox 10"/>
          <p:cNvSpPr txBox="1"/>
          <p:nvPr/>
        </p:nvSpPr>
        <p:spPr>
          <a:xfrm>
            <a:off x="2252341" y="1087367"/>
            <a:ext cx="3974328" cy="400110"/>
          </a:xfrm>
          <a:prstGeom prst="rect">
            <a:avLst/>
          </a:prstGeom>
          <a:noFill/>
        </p:spPr>
        <p:txBody>
          <a:bodyPr wrap="square" rtlCol="0">
            <a:spAutoFit/>
          </a:bodyPr>
          <a:lstStyle/>
          <a:p>
            <a:r>
              <a:rPr lang="en-US" dirty="0" smtClean="0"/>
              <a:t>System of differential equations</a:t>
            </a:r>
            <a:endParaRPr lang="en-US" dirty="0"/>
          </a:p>
        </p:txBody>
      </p:sp>
      <p:sp>
        <p:nvSpPr>
          <p:cNvPr id="12" name="Rounded Rectangle 11"/>
          <p:cNvSpPr/>
          <p:nvPr/>
        </p:nvSpPr>
        <p:spPr>
          <a:xfrm>
            <a:off x="703501" y="4376855"/>
            <a:ext cx="4193601" cy="1562508"/>
          </a:xfrm>
          <a:prstGeom prst="roundRect">
            <a:avLst/>
          </a:prstGeom>
          <a:ln w="38100" cmpd="sng">
            <a:solidFill>
              <a:schemeClr val="accent1">
                <a:lumMod val="75000"/>
              </a:schemeClr>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13" name="TextBox 12"/>
          <p:cNvSpPr txBox="1"/>
          <p:nvPr/>
        </p:nvSpPr>
        <p:spPr>
          <a:xfrm>
            <a:off x="787601" y="4447681"/>
            <a:ext cx="3974328" cy="400110"/>
          </a:xfrm>
          <a:prstGeom prst="rect">
            <a:avLst/>
          </a:prstGeom>
          <a:noFill/>
        </p:spPr>
        <p:txBody>
          <a:bodyPr wrap="square" rtlCol="0">
            <a:spAutoFit/>
          </a:bodyPr>
          <a:lstStyle/>
          <a:p>
            <a:r>
              <a:rPr lang="en-US" dirty="0" smtClean="0"/>
              <a:t>Loss probability function</a:t>
            </a:r>
            <a:endParaRPr lang="en-US" dirty="0"/>
          </a:p>
        </p:txBody>
      </p:sp>
    </p:spTree>
    <p:extLst>
      <p:ext uri="{BB962C8B-B14F-4D97-AF65-F5344CB8AC3E}">
        <p14:creationId xmlns:p14="http://schemas.microsoft.com/office/powerpoint/2010/main" val="2858605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0404"/>
            <a:ext cx="6858000" cy="762000"/>
          </a:xfrm>
        </p:spPr>
        <p:txBody>
          <a:bodyPr/>
          <a:lstStyle/>
          <a:p>
            <a:r>
              <a:rPr lang="en-US" dirty="0" smtClean="0"/>
              <a:t>New Model: First DE</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21</a:t>
            </a:fld>
            <a:endParaRPr lang="en-US"/>
          </a:p>
        </p:txBody>
      </p:sp>
      <p:pic>
        <p:nvPicPr>
          <p:cNvPr id="6" name="Picture 5"/>
          <p:cNvPicPr>
            <a:picLocks noChangeAspect="1"/>
          </p:cNvPicPr>
          <p:nvPr/>
        </p:nvPicPr>
        <p:blipFill>
          <a:blip r:embed="rId2"/>
          <a:stretch>
            <a:fillRect/>
          </a:stretch>
        </p:blipFill>
        <p:spPr>
          <a:xfrm>
            <a:off x="538841" y="2799697"/>
            <a:ext cx="7285421" cy="914488"/>
          </a:xfrm>
          <a:prstGeom prst="rect">
            <a:avLst/>
          </a:prstGeom>
        </p:spPr>
      </p:pic>
      <p:sp>
        <p:nvSpPr>
          <p:cNvPr id="11" name="Rounded Rectangle 10"/>
          <p:cNvSpPr/>
          <p:nvPr/>
        </p:nvSpPr>
        <p:spPr>
          <a:xfrm>
            <a:off x="2375460" y="2558489"/>
            <a:ext cx="2859689" cy="1370623"/>
          </a:xfrm>
          <a:prstGeom prst="roundRect">
            <a:avLst/>
          </a:prstGeom>
          <a:ln w="38100" cmpd="sng">
            <a:solidFill>
              <a:srgbClr val="FF3E5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7" name="TextBox 6"/>
          <p:cNvSpPr txBox="1"/>
          <p:nvPr/>
        </p:nvSpPr>
        <p:spPr>
          <a:xfrm>
            <a:off x="5902106" y="4842859"/>
            <a:ext cx="1224276" cy="707886"/>
          </a:xfrm>
          <a:prstGeom prst="rect">
            <a:avLst/>
          </a:prstGeom>
          <a:noFill/>
        </p:spPr>
        <p:txBody>
          <a:bodyPr wrap="square" rtlCol="0">
            <a:spAutoFit/>
          </a:bodyPr>
          <a:lstStyle/>
          <a:p>
            <a:r>
              <a:rPr lang="en-US" dirty="0" smtClean="0">
                <a:solidFill>
                  <a:schemeClr val="accent1"/>
                </a:solidFill>
              </a:rPr>
              <a:t>packet loss rate</a:t>
            </a:r>
            <a:endParaRPr lang="en-US" dirty="0">
              <a:solidFill>
                <a:schemeClr val="accent1"/>
              </a:solidFill>
            </a:endParaRPr>
          </a:p>
        </p:txBody>
      </p:sp>
      <p:cxnSp>
        <p:nvCxnSpPr>
          <p:cNvPr id="19" name="Straight Arrow Connector 18"/>
          <p:cNvCxnSpPr/>
          <p:nvPr/>
        </p:nvCxnSpPr>
        <p:spPr bwMode="auto">
          <a:xfrm>
            <a:off x="6523380" y="3983938"/>
            <a:ext cx="0" cy="904610"/>
          </a:xfrm>
          <a:prstGeom prst="straightConnector1">
            <a:avLst/>
          </a:prstGeom>
          <a:blipFill dpi="0" rotWithShape="0">
            <a:blip r:embed="rId3"/>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 name="Rounded Rectangle 20"/>
          <p:cNvSpPr/>
          <p:nvPr/>
        </p:nvSpPr>
        <p:spPr>
          <a:xfrm>
            <a:off x="5271694" y="2558498"/>
            <a:ext cx="2549053" cy="1370615"/>
          </a:xfrm>
          <a:prstGeom prst="roundRect">
            <a:avLst/>
          </a:prstGeom>
          <a:ln w="38100" cmpd="sng">
            <a:solidFill>
              <a:schemeClr val="accent1">
                <a:lumMod val="75000"/>
              </a:schemeClr>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22" name="TextBox 21"/>
          <p:cNvSpPr txBox="1"/>
          <p:nvPr/>
        </p:nvSpPr>
        <p:spPr>
          <a:xfrm>
            <a:off x="2320640" y="929084"/>
            <a:ext cx="3033281" cy="707886"/>
          </a:xfrm>
          <a:prstGeom prst="rect">
            <a:avLst/>
          </a:prstGeom>
          <a:noFill/>
        </p:spPr>
        <p:txBody>
          <a:bodyPr wrap="square" rtlCol="0">
            <a:spAutoFit/>
          </a:bodyPr>
          <a:lstStyle/>
          <a:p>
            <a:r>
              <a:rPr lang="en-US" dirty="0" smtClean="0">
                <a:solidFill>
                  <a:srgbClr val="FF0000"/>
                </a:solidFill>
              </a:rPr>
              <a:t>change in maximum congestion window size</a:t>
            </a:r>
            <a:endParaRPr lang="en-US" dirty="0">
              <a:solidFill>
                <a:srgbClr val="FF0000"/>
              </a:solidFill>
            </a:endParaRPr>
          </a:p>
        </p:txBody>
      </p:sp>
      <p:cxnSp>
        <p:nvCxnSpPr>
          <p:cNvPr id="23" name="Straight Arrow Connector 22"/>
          <p:cNvCxnSpPr/>
          <p:nvPr/>
        </p:nvCxnSpPr>
        <p:spPr bwMode="auto">
          <a:xfrm flipV="1">
            <a:off x="3816090" y="1596122"/>
            <a:ext cx="0" cy="904610"/>
          </a:xfrm>
          <a:prstGeom prst="straightConnector1">
            <a:avLst/>
          </a:prstGeom>
          <a:blipFill dpi="0" rotWithShape="0">
            <a:blip r:embed="rId3"/>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4" name="TextBox 23"/>
          <p:cNvSpPr txBox="1"/>
          <p:nvPr/>
        </p:nvSpPr>
        <p:spPr>
          <a:xfrm>
            <a:off x="1671958" y="4504474"/>
            <a:ext cx="3094318" cy="1323439"/>
          </a:xfrm>
          <a:prstGeom prst="rect">
            <a:avLst/>
          </a:prstGeom>
          <a:noFill/>
        </p:spPr>
        <p:txBody>
          <a:bodyPr wrap="square" rtlCol="0">
            <a:spAutoFit/>
          </a:bodyPr>
          <a:lstStyle/>
          <a:p>
            <a:r>
              <a:rPr lang="en-US" dirty="0" smtClean="0">
                <a:solidFill>
                  <a:schemeClr val="accent1"/>
                </a:solidFill>
              </a:rPr>
              <a:t>delayed by one round trip time, since loss occurs at a congestion point, not at the source</a:t>
            </a:r>
            <a:endParaRPr lang="en-US" dirty="0">
              <a:solidFill>
                <a:schemeClr val="accent1"/>
              </a:solidFill>
            </a:endParaRPr>
          </a:p>
        </p:txBody>
      </p:sp>
      <p:cxnSp>
        <p:nvCxnSpPr>
          <p:cNvPr id="26" name="Straight Arrow Connector 25"/>
          <p:cNvCxnSpPr/>
          <p:nvPr/>
        </p:nvCxnSpPr>
        <p:spPr bwMode="auto">
          <a:xfrm>
            <a:off x="4853017" y="5118616"/>
            <a:ext cx="1058225" cy="0"/>
          </a:xfrm>
          <a:prstGeom prst="straightConnector1">
            <a:avLst/>
          </a:prstGeom>
          <a:blipFill dpi="0" rotWithShape="0">
            <a:blip r:embed="rId3"/>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6971441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21" grpId="0" animBg="1"/>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68806" y="2798903"/>
            <a:ext cx="6294590" cy="1020744"/>
          </a:xfrm>
          <a:prstGeom prst="rect">
            <a:avLst/>
          </a:prstGeom>
        </p:spPr>
      </p:pic>
      <p:sp>
        <p:nvSpPr>
          <p:cNvPr id="2" name="Title 1"/>
          <p:cNvSpPr>
            <a:spLocks noGrp="1"/>
          </p:cNvSpPr>
          <p:nvPr>
            <p:ph type="title"/>
          </p:nvPr>
        </p:nvSpPr>
        <p:spPr>
          <a:xfrm>
            <a:off x="228600" y="130404"/>
            <a:ext cx="7663108" cy="762000"/>
          </a:xfrm>
        </p:spPr>
        <p:txBody>
          <a:bodyPr/>
          <a:lstStyle/>
          <a:p>
            <a:r>
              <a:rPr lang="en-US" dirty="0" smtClean="0"/>
              <a:t>New Model: Second DE</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22</a:t>
            </a:fld>
            <a:endParaRPr lang="en-US"/>
          </a:p>
        </p:txBody>
      </p:sp>
      <p:sp>
        <p:nvSpPr>
          <p:cNvPr id="12" name="Rounded Rectangle 11"/>
          <p:cNvSpPr/>
          <p:nvPr/>
        </p:nvSpPr>
        <p:spPr>
          <a:xfrm>
            <a:off x="2640416" y="2576764"/>
            <a:ext cx="1269957" cy="1370623"/>
          </a:xfrm>
          <a:prstGeom prst="roundRect">
            <a:avLst/>
          </a:prstGeom>
          <a:ln w="38100" cmpd="sng">
            <a:solidFill>
              <a:srgbClr val="FF3E5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15" name="TextBox 14"/>
          <p:cNvSpPr txBox="1"/>
          <p:nvPr/>
        </p:nvSpPr>
        <p:spPr>
          <a:xfrm>
            <a:off x="5902106" y="4842859"/>
            <a:ext cx="1224276" cy="707886"/>
          </a:xfrm>
          <a:prstGeom prst="rect">
            <a:avLst/>
          </a:prstGeom>
          <a:noFill/>
        </p:spPr>
        <p:txBody>
          <a:bodyPr wrap="square" rtlCol="0">
            <a:spAutoFit/>
          </a:bodyPr>
          <a:lstStyle/>
          <a:p>
            <a:r>
              <a:rPr lang="en-US" dirty="0" smtClean="0">
                <a:solidFill>
                  <a:schemeClr val="accent1"/>
                </a:solidFill>
              </a:rPr>
              <a:t>packet loss rate</a:t>
            </a:r>
            <a:endParaRPr lang="en-US" dirty="0">
              <a:solidFill>
                <a:schemeClr val="accent1"/>
              </a:solidFill>
            </a:endParaRPr>
          </a:p>
        </p:txBody>
      </p:sp>
      <p:cxnSp>
        <p:nvCxnSpPr>
          <p:cNvPr id="16" name="Straight Arrow Connector 15"/>
          <p:cNvCxnSpPr/>
          <p:nvPr/>
        </p:nvCxnSpPr>
        <p:spPr bwMode="auto">
          <a:xfrm>
            <a:off x="6523380" y="3983938"/>
            <a:ext cx="0" cy="904610"/>
          </a:xfrm>
          <a:prstGeom prst="straightConnector1">
            <a:avLst/>
          </a:prstGeom>
          <a:blipFill dpi="0" rotWithShape="0">
            <a:blip r:embed="rId3"/>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Rounded Rectangle 16"/>
          <p:cNvSpPr/>
          <p:nvPr/>
        </p:nvSpPr>
        <p:spPr>
          <a:xfrm>
            <a:off x="3974327" y="2576773"/>
            <a:ext cx="2768326" cy="1370615"/>
          </a:xfrm>
          <a:prstGeom prst="roundRect">
            <a:avLst/>
          </a:prstGeom>
          <a:ln w="38100" cmpd="sng">
            <a:solidFill>
              <a:schemeClr val="accent1">
                <a:lumMod val="75000"/>
              </a:schemeClr>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18" name="TextBox 17"/>
          <p:cNvSpPr txBox="1"/>
          <p:nvPr/>
        </p:nvSpPr>
        <p:spPr>
          <a:xfrm>
            <a:off x="356316" y="892534"/>
            <a:ext cx="5819881" cy="707886"/>
          </a:xfrm>
          <a:prstGeom prst="rect">
            <a:avLst/>
          </a:prstGeom>
          <a:noFill/>
        </p:spPr>
        <p:txBody>
          <a:bodyPr wrap="square" rtlCol="0">
            <a:spAutoFit/>
          </a:bodyPr>
          <a:lstStyle/>
          <a:p>
            <a:r>
              <a:rPr lang="en-US" dirty="0" smtClean="0">
                <a:solidFill>
                  <a:srgbClr val="FF0000"/>
                </a:solidFill>
              </a:rPr>
              <a:t>time since last loss grows by one time unit, </a:t>
            </a:r>
          </a:p>
          <a:p>
            <a:r>
              <a:rPr lang="en-US" dirty="0" smtClean="0">
                <a:solidFill>
                  <a:srgbClr val="FF0000"/>
                </a:solidFill>
              </a:rPr>
              <a:t>and is reset to zero upon new loss</a:t>
            </a:r>
            <a:endParaRPr lang="en-US" dirty="0">
              <a:solidFill>
                <a:srgbClr val="FF0000"/>
              </a:solidFill>
            </a:endParaRPr>
          </a:p>
        </p:txBody>
      </p:sp>
      <p:cxnSp>
        <p:nvCxnSpPr>
          <p:cNvPr id="19" name="Straight Arrow Connector 18"/>
          <p:cNvCxnSpPr/>
          <p:nvPr/>
        </p:nvCxnSpPr>
        <p:spPr bwMode="auto">
          <a:xfrm flipV="1">
            <a:off x="3267907" y="1632672"/>
            <a:ext cx="0" cy="904610"/>
          </a:xfrm>
          <a:prstGeom prst="straightConnector1">
            <a:avLst/>
          </a:prstGeom>
          <a:blipFill dpi="0" rotWithShape="0">
            <a:blip r:embed="rId3"/>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0" name="TextBox 19"/>
          <p:cNvSpPr txBox="1"/>
          <p:nvPr/>
        </p:nvSpPr>
        <p:spPr>
          <a:xfrm>
            <a:off x="1671958" y="4504474"/>
            <a:ext cx="3094318" cy="1323439"/>
          </a:xfrm>
          <a:prstGeom prst="rect">
            <a:avLst/>
          </a:prstGeom>
          <a:noFill/>
        </p:spPr>
        <p:txBody>
          <a:bodyPr wrap="square" rtlCol="0">
            <a:spAutoFit/>
          </a:bodyPr>
          <a:lstStyle/>
          <a:p>
            <a:r>
              <a:rPr lang="en-US" dirty="0" smtClean="0">
                <a:solidFill>
                  <a:schemeClr val="accent1"/>
                </a:solidFill>
              </a:rPr>
              <a:t>delayed by one round trip time, since loss occurs at a congestion point, not at the source</a:t>
            </a:r>
            <a:endParaRPr lang="en-US" dirty="0">
              <a:solidFill>
                <a:schemeClr val="accent1"/>
              </a:solidFill>
            </a:endParaRPr>
          </a:p>
        </p:txBody>
      </p:sp>
      <p:cxnSp>
        <p:nvCxnSpPr>
          <p:cNvPr id="21" name="Straight Arrow Connector 20"/>
          <p:cNvCxnSpPr/>
          <p:nvPr/>
        </p:nvCxnSpPr>
        <p:spPr bwMode="auto">
          <a:xfrm>
            <a:off x="4853017" y="5118616"/>
            <a:ext cx="1058225" cy="0"/>
          </a:xfrm>
          <a:prstGeom prst="straightConnector1">
            <a:avLst/>
          </a:prstGeom>
          <a:blipFill dpi="0" rotWithShape="0">
            <a:blip r:embed="rId3"/>
            <a:srcRect/>
            <a:tile tx="0" ty="0" sx="100000" sy="100000" flip="none" algn="tl"/>
          </a:blip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532955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animBg="1"/>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333"/>
            <a:ext cx="6858000" cy="762000"/>
          </a:xfrm>
        </p:spPr>
        <p:txBody>
          <a:bodyPr/>
          <a:lstStyle/>
          <a:p>
            <a:r>
              <a:rPr lang="en-US" dirty="0" smtClean="0"/>
              <a:t>Application to CUBIC</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23</a:t>
            </a:fld>
            <a:endParaRPr lang="en-US"/>
          </a:p>
        </p:txBody>
      </p:sp>
      <p:pic>
        <p:nvPicPr>
          <p:cNvPr id="8" name="Picture 7"/>
          <p:cNvPicPr>
            <a:picLocks noChangeAspect="1"/>
          </p:cNvPicPr>
          <p:nvPr/>
        </p:nvPicPr>
        <p:blipFill>
          <a:blip r:embed="rId2"/>
          <a:stretch>
            <a:fillRect/>
          </a:stretch>
        </p:blipFill>
        <p:spPr>
          <a:xfrm>
            <a:off x="647118" y="5102480"/>
            <a:ext cx="4281063" cy="848499"/>
          </a:xfrm>
          <a:prstGeom prst="rect">
            <a:avLst/>
          </a:prstGeom>
        </p:spPr>
      </p:pic>
      <p:pic>
        <p:nvPicPr>
          <p:cNvPr id="9" name="Picture 8"/>
          <p:cNvPicPr>
            <a:picLocks noChangeAspect="1"/>
          </p:cNvPicPr>
          <p:nvPr/>
        </p:nvPicPr>
        <p:blipFill>
          <a:blip r:embed="rId3"/>
          <a:stretch>
            <a:fillRect/>
          </a:stretch>
        </p:blipFill>
        <p:spPr>
          <a:xfrm>
            <a:off x="1491093" y="3353453"/>
            <a:ext cx="2746979" cy="849785"/>
          </a:xfrm>
          <a:prstGeom prst="rect">
            <a:avLst/>
          </a:prstGeom>
        </p:spPr>
      </p:pic>
      <p:pic>
        <p:nvPicPr>
          <p:cNvPr id="10" name="Picture 9"/>
          <p:cNvPicPr>
            <a:picLocks noChangeAspect="1"/>
          </p:cNvPicPr>
          <p:nvPr/>
        </p:nvPicPr>
        <p:blipFill>
          <a:blip r:embed="rId4"/>
          <a:stretch>
            <a:fillRect/>
          </a:stretch>
        </p:blipFill>
        <p:spPr>
          <a:xfrm>
            <a:off x="979940" y="1223034"/>
            <a:ext cx="4185243" cy="525344"/>
          </a:xfrm>
          <a:prstGeom prst="rect">
            <a:avLst/>
          </a:prstGeom>
        </p:spPr>
      </p:pic>
      <p:pic>
        <p:nvPicPr>
          <p:cNvPr id="11" name="Picture 10"/>
          <p:cNvPicPr>
            <a:picLocks noChangeAspect="1"/>
          </p:cNvPicPr>
          <p:nvPr/>
        </p:nvPicPr>
        <p:blipFill>
          <a:blip r:embed="rId5"/>
          <a:stretch>
            <a:fillRect/>
          </a:stretch>
        </p:blipFill>
        <p:spPr>
          <a:xfrm>
            <a:off x="591420" y="1945470"/>
            <a:ext cx="3616043" cy="586385"/>
          </a:xfrm>
          <a:prstGeom prst="rect">
            <a:avLst/>
          </a:prstGeom>
        </p:spPr>
      </p:pic>
      <p:pic>
        <p:nvPicPr>
          <p:cNvPr id="12" name="Picture 11" descr="(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673" y="1363966"/>
            <a:ext cx="282970" cy="261748"/>
          </a:xfrm>
          <a:prstGeom prst="rect">
            <a:avLst/>
          </a:prstGeom>
        </p:spPr>
      </p:pic>
      <p:pic>
        <p:nvPicPr>
          <p:cNvPr id="13" name="Picture 12" descr="(2).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669" y="2085615"/>
            <a:ext cx="282970" cy="261748"/>
          </a:xfrm>
          <a:prstGeom prst="rect">
            <a:avLst/>
          </a:prstGeom>
        </p:spPr>
      </p:pic>
      <p:pic>
        <p:nvPicPr>
          <p:cNvPr id="14" name="Picture 13" descr="(3).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3396" y="3747960"/>
            <a:ext cx="282970" cy="261748"/>
          </a:xfrm>
          <a:prstGeom prst="rect">
            <a:avLst/>
          </a:prstGeom>
        </p:spPr>
      </p:pic>
      <p:sp>
        <p:nvSpPr>
          <p:cNvPr id="15" name="Rounded Rectangle 14"/>
          <p:cNvSpPr/>
          <p:nvPr/>
        </p:nvSpPr>
        <p:spPr>
          <a:xfrm>
            <a:off x="347186" y="831524"/>
            <a:ext cx="4887966" cy="1933377"/>
          </a:xfrm>
          <a:prstGeom prst="roundRect">
            <a:avLst/>
          </a:prstGeom>
          <a:ln w="38100" cmpd="sng">
            <a:solidFill>
              <a:srgbClr val="FF3E5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16" name="TextBox 15"/>
          <p:cNvSpPr txBox="1"/>
          <p:nvPr/>
        </p:nvSpPr>
        <p:spPr>
          <a:xfrm>
            <a:off x="5310758" y="1334085"/>
            <a:ext cx="3010206" cy="707886"/>
          </a:xfrm>
          <a:prstGeom prst="rect">
            <a:avLst/>
          </a:prstGeom>
          <a:noFill/>
        </p:spPr>
        <p:txBody>
          <a:bodyPr wrap="square" rtlCol="0">
            <a:spAutoFit/>
          </a:bodyPr>
          <a:lstStyle/>
          <a:p>
            <a:r>
              <a:rPr lang="en-US" dirty="0" smtClean="0"/>
              <a:t>System of differential equations</a:t>
            </a:r>
            <a:endParaRPr lang="en-US" dirty="0"/>
          </a:p>
        </p:txBody>
      </p:sp>
      <p:sp>
        <p:nvSpPr>
          <p:cNvPr id="17" name="Rounded Rectangle 16"/>
          <p:cNvSpPr/>
          <p:nvPr/>
        </p:nvSpPr>
        <p:spPr>
          <a:xfrm>
            <a:off x="1215138" y="3252956"/>
            <a:ext cx="3170327" cy="1151317"/>
          </a:xfrm>
          <a:prstGeom prst="roundRect">
            <a:avLst/>
          </a:prstGeom>
          <a:ln w="38100" cmpd="sng">
            <a:solidFill>
              <a:schemeClr val="accent1">
                <a:lumMod val="75000"/>
              </a:schemeClr>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18" name="TextBox 17"/>
          <p:cNvSpPr txBox="1"/>
          <p:nvPr/>
        </p:nvSpPr>
        <p:spPr>
          <a:xfrm>
            <a:off x="5481832" y="3351196"/>
            <a:ext cx="2663022" cy="707886"/>
          </a:xfrm>
          <a:prstGeom prst="rect">
            <a:avLst/>
          </a:prstGeom>
          <a:noFill/>
        </p:spPr>
        <p:txBody>
          <a:bodyPr wrap="square" rtlCol="0">
            <a:spAutoFit/>
          </a:bodyPr>
          <a:lstStyle/>
          <a:p>
            <a:r>
              <a:rPr lang="en-US" dirty="0" smtClean="0"/>
              <a:t>Loss probability function</a:t>
            </a:r>
            <a:endParaRPr lang="en-US" dirty="0"/>
          </a:p>
        </p:txBody>
      </p:sp>
      <p:sp>
        <p:nvSpPr>
          <p:cNvPr id="19" name="Cross 18"/>
          <p:cNvSpPr/>
          <p:nvPr/>
        </p:nvSpPr>
        <p:spPr>
          <a:xfrm>
            <a:off x="2617341" y="2857206"/>
            <a:ext cx="347182" cy="347182"/>
          </a:xfrm>
          <a:prstGeom prst="plus">
            <a:avLst>
              <a:gd name="adj" fmla="val 42141"/>
            </a:avLst>
          </a:prstGeom>
          <a:solidFill>
            <a:schemeClr val="bg2">
              <a:lumMod val="75000"/>
              <a:lumOff val="25000"/>
            </a:schemeClr>
          </a:solidFill>
          <a:ln>
            <a:solidFill>
              <a:schemeClr val="tx1"/>
            </a:solidFill>
          </a:ln>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20" name="Cross 19"/>
          <p:cNvSpPr/>
          <p:nvPr/>
        </p:nvSpPr>
        <p:spPr>
          <a:xfrm>
            <a:off x="2611696" y="4498993"/>
            <a:ext cx="347182" cy="347182"/>
          </a:xfrm>
          <a:prstGeom prst="plus">
            <a:avLst>
              <a:gd name="adj" fmla="val 42141"/>
            </a:avLst>
          </a:prstGeom>
          <a:solidFill>
            <a:schemeClr val="bg2">
              <a:lumMod val="75000"/>
              <a:lumOff val="25000"/>
            </a:schemeClr>
          </a:solidFill>
          <a:ln>
            <a:solidFill>
              <a:schemeClr val="tx1"/>
            </a:solidFill>
          </a:ln>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21" name="Rounded Rectangle 20"/>
          <p:cNvSpPr/>
          <p:nvPr/>
        </p:nvSpPr>
        <p:spPr>
          <a:xfrm>
            <a:off x="471576" y="4940452"/>
            <a:ext cx="4632148" cy="1117693"/>
          </a:xfrm>
          <a:prstGeom prst="roundRect">
            <a:avLst/>
          </a:prstGeom>
          <a:ln w="38100" cmpd="sng">
            <a:solidFill>
              <a:srgbClr val="0000FF"/>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22" name="TextBox 21"/>
          <p:cNvSpPr txBox="1"/>
          <p:nvPr/>
        </p:nvSpPr>
        <p:spPr>
          <a:xfrm>
            <a:off x="5475215" y="4901629"/>
            <a:ext cx="2663022" cy="1015663"/>
          </a:xfrm>
          <a:prstGeom prst="rect">
            <a:avLst/>
          </a:prstGeom>
          <a:noFill/>
        </p:spPr>
        <p:txBody>
          <a:bodyPr wrap="square" rtlCol="0">
            <a:spAutoFit/>
          </a:bodyPr>
          <a:lstStyle/>
          <a:p>
            <a:r>
              <a:rPr lang="en-US" dirty="0" smtClean="0"/>
              <a:t>Congestion</a:t>
            </a:r>
          </a:p>
          <a:p>
            <a:r>
              <a:rPr lang="en-US" dirty="0" smtClean="0"/>
              <a:t>window</a:t>
            </a:r>
          </a:p>
          <a:p>
            <a:r>
              <a:rPr lang="en-US" dirty="0" smtClean="0"/>
              <a:t>function</a:t>
            </a:r>
            <a:endParaRPr lang="en-US" dirty="0"/>
          </a:p>
        </p:txBody>
      </p:sp>
    </p:spTree>
    <p:extLst>
      <p:ext uri="{BB962C8B-B14F-4D97-AF65-F5344CB8AC3E}">
        <p14:creationId xmlns:p14="http://schemas.microsoft.com/office/powerpoint/2010/main" val="869325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animBg="1"/>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mp;_text_Given_~_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553" y="958024"/>
            <a:ext cx="3611274" cy="976205"/>
          </a:xfrm>
          <a:prstGeom prst="rect">
            <a:avLst/>
          </a:prstGeom>
        </p:spPr>
      </p:pic>
      <p:sp>
        <p:nvSpPr>
          <p:cNvPr id="44" name="Rounded Rectangle 43"/>
          <p:cNvSpPr/>
          <p:nvPr/>
        </p:nvSpPr>
        <p:spPr>
          <a:xfrm>
            <a:off x="4321513" y="877198"/>
            <a:ext cx="3880681" cy="1169596"/>
          </a:xfrm>
          <a:prstGeom prst="roundRect">
            <a:avLst/>
          </a:prstGeom>
          <a:ln w="38100" cmpd="sng">
            <a:solidFill>
              <a:srgbClr val="0000FF"/>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2" name="Title 1"/>
          <p:cNvSpPr>
            <a:spLocks noGrp="1"/>
          </p:cNvSpPr>
          <p:nvPr>
            <p:ph type="title"/>
          </p:nvPr>
        </p:nvSpPr>
        <p:spPr>
          <a:xfrm>
            <a:off x="228600" y="139475"/>
            <a:ext cx="6858000" cy="762000"/>
          </a:xfrm>
        </p:spPr>
        <p:txBody>
          <a:bodyPr/>
          <a:lstStyle/>
          <a:p>
            <a:r>
              <a:rPr lang="en-US" dirty="0" smtClean="0"/>
              <a:t>Asymptotic Stability</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24</a:t>
            </a:fld>
            <a:endParaRPr lang="en-US"/>
          </a:p>
        </p:txBody>
      </p:sp>
      <p:pic>
        <p:nvPicPr>
          <p:cNvPr id="3" name="Picture 2" descr="AsymptoticStabi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132" y="1009553"/>
            <a:ext cx="6439044" cy="4829282"/>
          </a:xfrm>
          <a:prstGeom prst="rect">
            <a:avLst/>
          </a:prstGeom>
        </p:spPr>
      </p:pic>
      <p:pic>
        <p:nvPicPr>
          <p:cNvPr id="6" name="Picture 5" descr="epsil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602" y="2082246"/>
            <a:ext cx="165100" cy="203200"/>
          </a:xfrm>
          <a:prstGeom prst="rect">
            <a:avLst/>
          </a:prstGeom>
        </p:spPr>
      </p:pic>
      <p:pic>
        <p:nvPicPr>
          <p:cNvPr id="7" name="Picture 6" descr="delta.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443" y="3054067"/>
            <a:ext cx="190500" cy="342900"/>
          </a:xfrm>
          <a:prstGeom prst="rect">
            <a:avLst/>
          </a:prstGeom>
        </p:spPr>
      </p:pic>
      <p:pic>
        <p:nvPicPr>
          <p:cNvPr id="8" name="Picture 7" descr="hat_x.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9998" y="3465254"/>
            <a:ext cx="241300" cy="342900"/>
          </a:xfrm>
          <a:prstGeom prst="rect">
            <a:avLst/>
          </a:prstGeom>
        </p:spPr>
      </p:pic>
      <p:pic>
        <p:nvPicPr>
          <p:cNvPr id="9" name="Picture 8" descr="x_0.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5523" y="3655128"/>
            <a:ext cx="431800" cy="292100"/>
          </a:xfrm>
          <a:prstGeom prst="rect">
            <a:avLst/>
          </a:prstGeom>
        </p:spPr>
      </p:pic>
      <p:sp>
        <p:nvSpPr>
          <p:cNvPr id="21" name="TextBox 20"/>
          <p:cNvSpPr txBox="1"/>
          <p:nvPr/>
        </p:nvSpPr>
        <p:spPr>
          <a:xfrm>
            <a:off x="6733517" y="3929113"/>
            <a:ext cx="1617140" cy="707886"/>
          </a:xfrm>
          <a:prstGeom prst="rect">
            <a:avLst/>
          </a:prstGeom>
          <a:noFill/>
        </p:spPr>
        <p:txBody>
          <a:bodyPr wrap="square" rtlCol="0">
            <a:spAutoFit/>
          </a:bodyPr>
          <a:lstStyle/>
          <a:p>
            <a:r>
              <a:rPr lang="en-US" dirty="0" err="1" smtClean="0"/>
              <a:t>Lyapunov</a:t>
            </a:r>
            <a:r>
              <a:rPr lang="en-US" dirty="0" smtClean="0"/>
              <a:t> stability</a:t>
            </a:r>
            <a:endParaRPr lang="en-US" dirty="0"/>
          </a:p>
        </p:txBody>
      </p:sp>
      <p:cxnSp>
        <p:nvCxnSpPr>
          <p:cNvPr id="27" name="Straight Arrow Connector 26"/>
          <p:cNvCxnSpPr/>
          <p:nvPr/>
        </p:nvCxnSpPr>
        <p:spPr bwMode="auto">
          <a:xfrm flipV="1">
            <a:off x="7875565" y="2037656"/>
            <a:ext cx="0" cy="1882320"/>
          </a:xfrm>
          <a:prstGeom prst="straightConnector1">
            <a:avLst/>
          </a:prstGeom>
          <a:blipFill dpi="0" rotWithShape="0">
            <a:blip r:embed="rId8"/>
            <a:srcRect/>
            <a:tile tx="0" ty="0" sx="100000" sy="100000" flip="none" algn="tl"/>
          </a:blip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3" name="Picture 32" descr="text_and_~_lim_t.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2003" y="2560059"/>
            <a:ext cx="2652557" cy="348105"/>
          </a:xfrm>
          <a:prstGeom prst="rect">
            <a:avLst/>
          </a:prstGeom>
        </p:spPr>
      </p:pic>
      <p:sp>
        <p:nvSpPr>
          <p:cNvPr id="35" name="TextBox 34"/>
          <p:cNvSpPr txBox="1"/>
          <p:nvPr/>
        </p:nvSpPr>
        <p:spPr>
          <a:xfrm>
            <a:off x="4787470" y="3926176"/>
            <a:ext cx="1760404" cy="707886"/>
          </a:xfrm>
          <a:prstGeom prst="rect">
            <a:avLst/>
          </a:prstGeom>
          <a:noFill/>
        </p:spPr>
        <p:txBody>
          <a:bodyPr wrap="square" rtlCol="0">
            <a:spAutoFit/>
          </a:bodyPr>
          <a:lstStyle/>
          <a:p>
            <a:r>
              <a:rPr lang="en-US" dirty="0" smtClean="0"/>
              <a:t>convergence to fixed point</a:t>
            </a:r>
            <a:endParaRPr lang="en-US" dirty="0"/>
          </a:p>
        </p:txBody>
      </p:sp>
      <p:sp>
        <p:nvSpPr>
          <p:cNvPr id="37" name="Cross 36"/>
          <p:cNvSpPr/>
          <p:nvPr/>
        </p:nvSpPr>
        <p:spPr>
          <a:xfrm>
            <a:off x="6505108" y="4148414"/>
            <a:ext cx="347182" cy="347182"/>
          </a:xfrm>
          <a:prstGeom prst="plus">
            <a:avLst>
              <a:gd name="adj" fmla="val 42141"/>
            </a:avLst>
          </a:prstGeom>
          <a:solidFill>
            <a:schemeClr val="bg2">
              <a:lumMod val="75000"/>
              <a:lumOff val="25000"/>
            </a:schemeClr>
          </a:solidFill>
          <a:ln>
            <a:solidFill>
              <a:schemeClr val="tx1"/>
            </a:solidFill>
          </a:ln>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cxnSp>
        <p:nvCxnSpPr>
          <p:cNvPr id="38" name="Straight Arrow Connector 37"/>
          <p:cNvCxnSpPr/>
          <p:nvPr/>
        </p:nvCxnSpPr>
        <p:spPr bwMode="auto">
          <a:xfrm flipV="1">
            <a:off x="5807823" y="3003291"/>
            <a:ext cx="0" cy="907548"/>
          </a:xfrm>
          <a:prstGeom prst="straightConnector1">
            <a:avLst/>
          </a:prstGeom>
          <a:blipFill dpi="0" rotWithShape="0">
            <a:blip r:embed="rId8"/>
            <a:srcRect/>
            <a:tile tx="0" ty="0" sx="100000" sy="100000" flip="none" algn="tl"/>
          </a:blip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5" name="Rounded Rectangle 44"/>
          <p:cNvSpPr/>
          <p:nvPr/>
        </p:nvSpPr>
        <p:spPr>
          <a:xfrm>
            <a:off x="6934517" y="3935315"/>
            <a:ext cx="1267675" cy="724796"/>
          </a:xfrm>
          <a:prstGeom prst="roundRect">
            <a:avLst/>
          </a:prstGeom>
          <a:ln w="38100" cmpd="sng">
            <a:solidFill>
              <a:srgbClr val="0000FF"/>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46" name="Rounded Rectangle 45"/>
          <p:cNvSpPr/>
          <p:nvPr/>
        </p:nvSpPr>
        <p:spPr>
          <a:xfrm>
            <a:off x="4912457" y="3938252"/>
            <a:ext cx="1528695" cy="694448"/>
          </a:xfrm>
          <a:prstGeom prst="roundRect">
            <a:avLst/>
          </a:prstGeom>
          <a:ln w="38100" cmpd="sng">
            <a:solidFill>
              <a:srgbClr val="FF000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47" name="Rounded Rectangle 46"/>
          <p:cNvSpPr/>
          <p:nvPr/>
        </p:nvSpPr>
        <p:spPr>
          <a:xfrm>
            <a:off x="4918675" y="2419349"/>
            <a:ext cx="2719344" cy="562729"/>
          </a:xfrm>
          <a:prstGeom prst="roundRect">
            <a:avLst/>
          </a:prstGeom>
          <a:ln w="38100" cmpd="sng">
            <a:solidFill>
              <a:srgbClr val="FF000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grpSp>
        <p:nvGrpSpPr>
          <p:cNvPr id="50" name="Group 49"/>
          <p:cNvGrpSpPr/>
          <p:nvPr/>
        </p:nvGrpSpPr>
        <p:grpSpPr>
          <a:xfrm>
            <a:off x="3700236" y="4897686"/>
            <a:ext cx="3584000" cy="1037838"/>
            <a:chOff x="3700236" y="4897686"/>
            <a:chExt cx="3584000" cy="1037838"/>
          </a:xfrm>
        </p:grpSpPr>
        <p:sp>
          <p:nvSpPr>
            <p:cNvPr id="11" name="TextBox 10"/>
            <p:cNvSpPr txBox="1"/>
            <p:nvPr/>
          </p:nvSpPr>
          <p:spPr>
            <a:xfrm>
              <a:off x="5171200" y="5053014"/>
              <a:ext cx="1333912" cy="400110"/>
            </a:xfrm>
            <a:prstGeom prst="rect">
              <a:avLst/>
            </a:prstGeom>
            <a:noFill/>
          </p:spPr>
          <p:txBody>
            <a:bodyPr wrap="square" rtlCol="0">
              <a:spAutoFit/>
            </a:bodyPr>
            <a:lstStyle/>
            <a:p>
              <a:r>
                <a:rPr lang="en-US" dirty="0" smtClean="0"/>
                <a:t>trajectory</a:t>
              </a:r>
              <a:endParaRPr lang="en-US" dirty="0"/>
            </a:p>
          </p:txBody>
        </p:sp>
        <p:cxnSp>
          <p:nvCxnSpPr>
            <p:cNvPr id="13" name="Straight Arrow Connector 12"/>
            <p:cNvCxnSpPr/>
            <p:nvPr/>
          </p:nvCxnSpPr>
          <p:spPr bwMode="auto">
            <a:xfrm flipH="1" flipV="1">
              <a:off x="3700236" y="4897686"/>
              <a:ext cx="1580595" cy="338086"/>
            </a:xfrm>
            <a:prstGeom prst="straightConnector1">
              <a:avLst/>
            </a:prstGeom>
            <a:blipFill dpi="0" rotWithShape="0">
              <a:blip r:embed="rId8"/>
              <a:srcRect/>
              <a:tile tx="0" ty="0" sx="100000" sy="100000" flip="none" algn="tl"/>
            </a:blip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9" name="Picture 48" descr="x(t)=W(t).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736" y="5465624"/>
              <a:ext cx="2349500" cy="469900"/>
            </a:xfrm>
            <a:prstGeom prst="rect">
              <a:avLst/>
            </a:prstGeom>
          </p:spPr>
        </p:pic>
      </p:grpSp>
    </p:spTree>
    <p:extLst>
      <p:ext uri="{BB962C8B-B14F-4D97-AF65-F5344CB8AC3E}">
        <p14:creationId xmlns:p14="http://schemas.microsoft.com/office/powerpoint/2010/main" val="33620362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1" grpId="0"/>
      <p:bldP spid="35" grpId="0"/>
      <p:bldP spid="37" grpId="0" animBg="1"/>
      <p:bldP spid="45" grpId="0" animBg="1"/>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73" y="121001"/>
            <a:ext cx="6858000" cy="762000"/>
          </a:xfrm>
        </p:spPr>
        <p:txBody>
          <a:bodyPr/>
          <a:lstStyle/>
          <a:p>
            <a:r>
              <a:rPr lang="en-US" dirty="0" smtClean="0"/>
              <a:t>Examples: Fluid Model</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25</a:t>
            </a:fld>
            <a:endParaRPr lang="en-US"/>
          </a:p>
        </p:txBody>
      </p:sp>
      <p:sp>
        <p:nvSpPr>
          <p:cNvPr id="7" name="Rectangle 6"/>
          <p:cNvSpPr/>
          <p:nvPr/>
        </p:nvSpPr>
        <p:spPr bwMode="auto">
          <a:xfrm>
            <a:off x="73091" y="798072"/>
            <a:ext cx="3362190" cy="2555382"/>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pic>
        <p:nvPicPr>
          <p:cNvPr id="8" name="Picture 7" descr="RTT0.05_C125000_W06251.663_s019.0266_Flows1_Runs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52" y="861874"/>
            <a:ext cx="3238259" cy="2443866"/>
          </a:xfrm>
          <a:prstGeom prst="rect">
            <a:avLst/>
          </a:prstGeom>
        </p:spPr>
      </p:pic>
      <p:pic>
        <p:nvPicPr>
          <p:cNvPr id="9" name="Picture 8" descr="&amp;C=1~_text_Gbps_.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630" y="806218"/>
            <a:ext cx="2883831" cy="1414186"/>
          </a:xfrm>
          <a:prstGeom prst="rect">
            <a:avLst/>
          </a:prstGeom>
        </p:spPr>
      </p:pic>
      <p:pic>
        <p:nvPicPr>
          <p:cNvPr id="10" name="Picture 9" descr="RTT0.05_C125000_radW0.05_radS0.1_Flows1_Runs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37" y="3478950"/>
            <a:ext cx="3252553" cy="2510849"/>
          </a:xfrm>
          <a:prstGeom prst="rect">
            <a:avLst/>
          </a:prstGeom>
        </p:spPr>
      </p:pic>
      <p:sp>
        <p:nvSpPr>
          <p:cNvPr id="11" name="Rectangle 10"/>
          <p:cNvSpPr/>
          <p:nvPr/>
        </p:nvSpPr>
        <p:spPr bwMode="auto">
          <a:xfrm>
            <a:off x="79308" y="3453424"/>
            <a:ext cx="3376048" cy="2565915"/>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pic>
        <p:nvPicPr>
          <p:cNvPr id="13" name="Picture 12" descr="&amp;C=1~_text_Gbps_.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4313" y="3465223"/>
            <a:ext cx="3008612" cy="1414186"/>
          </a:xfrm>
          <a:prstGeom prst="rect">
            <a:avLst/>
          </a:prstGeom>
        </p:spPr>
      </p:pic>
      <p:sp>
        <p:nvSpPr>
          <p:cNvPr id="14" name="TextBox 13"/>
          <p:cNvSpPr txBox="1"/>
          <p:nvPr/>
        </p:nvSpPr>
        <p:spPr>
          <a:xfrm>
            <a:off x="4043363" y="2403155"/>
            <a:ext cx="3060689" cy="707886"/>
          </a:xfrm>
          <a:prstGeom prst="rect">
            <a:avLst/>
          </a:prstGeom>
          <a:noFill/>
        </p:spPr>
        <p:txBody>
          <a:bodyPr wrap="square" rtlCol="0">
            <a:spAutoFit/>
          </a:bodyPr>
          <a:lstStyle/>
          <a:p>
            <a:pPr algn="l"/>
            <a:r>
              <a:rPr lang="en-US" dirty="0" smtClean="0"/>
              <a:t>initial conditions deviate too far from fixed point</a:t>
            </a:r>
            <a:endParaRPr lang="en-US" dirty="0"/>
          </a:p>
        </p:txBody>
      </p:sp>
      <p:sp>
        <p:nvSpPr>
          <p:cNvPr id="15" name="TextBox 14"/>
          <p:cNvSpPr txBox="1"/>
          <p:nvPr/>
        </p:nvSpPr>
        <p:spPr>
          <a:xfrm>
            <a:off x="4043363" y="5059224"/>
            <a:ext cx="3978087" cy="707886"/>
          </a:xfrm>
          <a:prstGeom prst="rect">
            <a:avLst/>
          </a:prstGeom>
          <a:noFill/>
        </p:spPr>
        <p:txBody>
          <a:bodyPr wrap="square" rtlCol="0">
            <a:spAutoFit/>
          </a:bodyPr>
          <a:lstStyle/>
          <a:p>
            <a:pPr algn="l"/>
            <a:r>
              <a:rPr lang="en-US" dirty="0" smtClean="0"/>
              <a:t>initial conditions yield asymptotically stable response</a:t>
            </a:r>
            <a:endParaRPr lang="en-US" dirty="0"/>
          </a:p>
        </p:txBody>
      </p:sp>
    </p:spTree>
    <p:extLst>
      <p:ext uri="{BB962C8B-B14F-4D97-AF65-F5344CB8AC3E}">
        <p14:creationId xmlns:p14="http://schemas.microsoft.com/office/powerpoint/2010/main" val="14987213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475"/>
            <a:ext cx="6858000" cy="762000"/>
          </a:xfrm>
        </p:spPr>
        <p:txBody>
          <a:bodyPr/>
          <a:lstStyle/>
          <a:p>
            <a:r>
              <a:rPr lang="en-US" dirty="0" smtClean="0"/>
              <a:t>Model Validation</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26</a:t>
            </a:fld>
            <a:endParaRPr lang="en-US"/>
          </a:p>
        </p:txBody>
      </p:sp>
      <p:sp>
        <p:nvSpPr>
          <p:cNvPr id="5" name="Rectangle 4"/>
          <p:cNvSpPr/>
          <p:nvPr/>
        </p:nvSpPr>
        <p:spPr bwMode="auto">
          <a:xfrm>
            <a:off x="132399" y="853016"/>
            <a:ext cx="3564876" cy="2539910"/>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pic>
        <p:nvPicPr>
          <p:cNvPr id="11" name="Picture 10" descr="RTT0.01_C125000_W01121.991_s03.8091_Flows20_Runs1_lessSigFig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23" y="3493704"/>
            <a:ext cx="3483237" cy="2512867"/>
          </a:xfrm>
          <a:prstGeom prst="rect">
            <a:avLst/>
          </a:prstGeom>
        </p:spPr>
      </p:pic>
      <p:sp>
        <p:nvSpPr>
          <p:cNvPr id="12" name="Rectangle 11"/>
          <p:cNvSpPr/>
          <p:nvPr/>
        </p:nvSpPr>
        <p:spPr bwMode="auto">
          <a:xfrm>
            <a:off x="128788" y="3481828"/>
            <a:ext cx="3568485" cy="2539910"/>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pic>
        <p:nvPicPr>
          <p:cNvPr id="16" name="Picture 15" descr="RTT0.01_C125000_W01253.3203_s08.9905_Flows1_Runs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60" y="867608"/>
            <a:ext cx="3330808" cy="2498106"/>
          </a:xfrm>
          <a:prstGeom prst="rect">
            <a:avLst/>
          </a:prstGeom>
        </p:spPr>
      </p:pic>
      <p:pic>
        <p:nvPicPr>
          <p:cNvPr id="9" name="Picture 8" descr="&amp;C=1~_text_Gbps_.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3363" y="903494"/>
            <a:ext cx="1685151" cy="1207541"/>
          </a:xfrm>
          <a:prstGeom prst="rect">
            <a:avLst/>
          </a:prstGeom>
        </p:spPr>
      </p:pic>
      <p:pic>
        <p:nvPicPr>
          <p:cNvPr id="10" name="Picture 9" descr="&amp;C=1~_text_Gbps_.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3363" y="4762296"/>
            <a:ext cx="1685151" cy="1216553"/>
          </a:xfrm>
          <a:prstGeom prst="rect">
            <a:avLst/>
          </a:prstGeom>
        </p:spPr>
      </p:pic>
      <p:sp>
        <p:nvSpPr>
          <p:cNvPr id="15" name="TextBox 14"/>
          <p:cNvSpPr txBox="1"/>
          <p:nvPr/>
        </p:nvSpPr>
        <p:spPr>
          <a:xfrm>
            <a:off x="3979863" y="2403156"/>
            <a:ext cx="4249736" cy="707886"/>
          </a:xfrm>
          <a:prstGeom prst="rect">
            <a:avLst/>
          </a:prstGeom>
          <a:noFill/>
        </p:spPr>
        <p:txBody>
          <a:bodyPr wrap="square" rtlCol="0">
            <a:spAutoFit/>
          </a:bodyPr>
          <a:lstStyle/>
          <a:p>
            <a:pPr algn="l"/>
            <a:r>
              <a:rPr lang="en-US" dirty="0" smtClean="0"/>
              <a:t>NHPL – </a:t>
            </a:r>
            <a:r>
              <a:rPr lang="en-US" b="1" dirty="0" smtClean="0"/>
              <a:t>N</a:t>
            </a:r>
            <a:r>
              <a:rPr lang="en-US" dirty="0" smtClean="0"/>
              <a:t>on-</a:t>
            </a:r>
            <a:r>
              <a:rPr lang="en-US" b="1" dirty="0" smtClean="0"/>
              <a:t>H</a:t>
            </a:r>
            <a:r>
              <a:rPr lang="en-US" dirty="0" smtClean="0"/>
              <a:t>omogeneous </a:t>
            </a:r>
          </a:p>
          <a:p>
            <a:pPr algn="l"/>
            <a:r>
              <a:rPr lang="en-US" b="1" dirty="0" smtClean="0"/>
              <a:t>P</a:t>
            </a:r>
            <a:r>
              <a:rPr lang="en-US" dirty="0" smtClean="0"/>
              <a:t>oisson </a:t>
            </a:r>
            <a:r>
              <a:rPr lang="en-US" b="1" dirty="0" smtClean="0"/>
              <a:t>L</a:t>
            </a:r>
            <a:r>
              <a:rPr lang="en-US" dirty="0" smtClean="0"/>
              <a:t>oss Simulation</a:t>
            </a:r>
            <a:endParaRPr lang="en-US" dirty="0"/>
          </a:p>
        </p:txBody>
      </p:sp>
      <p:sp>
        <p:nvSpPr>
          <p:cNvPr id="17" name="TextBox 16"/>
          <p:cNvSpPr txBox="1"/>
          <p:nvPr/>
        </p:nvSpPr>
        <p:spPr>
          <a:xfrm>
            <a:off x="3979863" y="3242875"/>
            <a:ext cx="3320110" cy="1323439"/>
          </a:xfrm>
          <a:prstGeom prst="rect">
            <a:avLst/>
          </a:prstGeom>
          <a:noFill/>
        </p:spPr>
        <p:txBody>
          <a:bodyPr wrap="square" rtlCol="0">
            <a:spAutoFit/>
          </a:bodyPr>
          <a:lstStyle/>
          <a:p>
            <a:pPr algn="l"/>
            <a:r>
              <a:rPr lang="en-US" dirty="0" smtClean="0"/>
              <a:t>Possible application of what we learned: fixed point value can be used to choose initial </a:t>
            </a:r>
            <a:r>
              <a:rPr lang="en-US" i="1" dirty="0" err="1" smtClean="0"/>
              <a:t>ssthresh</a:t>
            </a:r>
            <a:r>
              <a:rPr lang="en-US" dirty="0" smtClean="0"/>
              <a:t>.</a:t>
            </a:r>
            <a:endParaRPr lang="en-US" i="1" dirty="0"/>
          </a:p>
        </p:txBody>
      </p:sp>
    </p:spTree>
    <p:extLst>
      <p:ext uri="{BB962C8B-B14F-4D97-AF65-F5344CB8AC3E}">
        <p14:creationId xmlns:p14="http://schemas.microsoft.com/office/powerpoint/2010/main" val="3073611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475"/>
            <a:ext cx="6858000" cy="762000"/>
          </a:xfrm>
        </p:spPr>
        <p:txBody>
          <a:bodyPr/>
          <a:lstStyle/>
          <a:p>
            <a:r>
              <a:rPr lang="en-US" dirty="0" smtClean="0"/>
              <a:t>Summary</a:t>
            </a:r>
            <a:endParaRPr lang="en-US" dirty="0"/>
          </a:p>
        </p:txBody>
      </p:sp>
      <p:sp>
        <p:nvSpPr>
          <p:cNvPr id="3" name="Content Placeholder 2"/>
          <p:cNvSpPr>
            <a:spLocks noGrp="1"/>
          </p:cNvSpPr>
          <p:nvPr>
            <p:ph idx="1"/>
          </p:nvPr>
        </p:nvSpPr>
        <p:spPr>
          <a:xfrm>
            <a:off x="355635" y="1046849"/>
            <a:ext cx="7780988" cy="4940082"/>
          </a:xfrm>
        </p:spPr>
        <p:txBody>
          <a:bodyPr/>
          <a:lstStyle/>
          <a:p>
            <a:r>
              <a:rPr lang="en-US" sz="2400" dirty="0"/>
              <a:t>N</a:t>
            </a:r>
            <a:r>
              <a:rPr lang="en-US" sz="2400" dirty="0" smtClean="0"/>
              <a:t>ew modeling </a:t>
            </a:r>
            <a:r>
              <a:rPr lang="en-US" sz="2400" dirty="0" smtClean="0"/>
              <a:t>framework consisting of a set of differential equations, loss probability function, and congestion window or sending rate function.</a:t>
            </a:r>
          </a:p>
          <a:p>
            <a:r>
              <a:rPr lang="en-US" sz="2400" dirty="0" smtClean="0"/>
              <a:t>Model used to analyze </a:t>
            </a:r>
            <a:r>
              <a:rPr lang="en-US" sz="2400" dirty="0" smtClean="0"/>
              <a:t>TCP CUBIC and </a:t>
            </a:r>
            <a:r>
              <a:rPr lang="en-US" sz="2400" dirty="0" smtClean="0"/>
              <a:t>establish </a:t>
            </a:r>
            <a:r>
              <a:rPr lang="en-US" sz="2400" dirty="0" smtClean="0"/>
              <a:t>that it is locally </a:t>
            </a:r>
            <a:r>
              <a:rPr lang="en-US" sz="2400" dirty="0" smtClean="0"/>
              <a:t>asymptotically </a:t>
            </a:r>
            <a:r>
              <a:rPr lang="en-US" sz="2400" dirty="0" smtClean="0"/>
              <a:t>stable.</a:t>
            </a:r>
          </a:p>
          <a:p>
            <a:r>
              <a:rPr lang="hu-HU" sz="2400" dirty="0" smtClean="0"/>
              <a:t>New lightweight </a:t>
            </a:r>
            <a:r>
              <a:rPr lang="hu-HU" sz="2400" dirty="0" smtClean="0"/>
              <a:t>simulation framework generalizable to a variety of protocols.</a:t>
            </a:r>
          </a:p>
          <a:p>
            <a:pPr lvl="1"/>
            <a:r>
              <a:rPr lang="hu-HU" sz="2100" dirty="0" smtClean="0"/>
              <a:t>Used this to validate the fluid model.</a:t>
            </a:r>
            <a:endParaRPr lang="en-US" sz="21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27</a:t>
            </a:fld>
            <a:endParaRPr lang="en-US"/>
          </a:p>
        </p:txBody>
      </p:sp>
      <p:sp>
        <p:nvSpPr>
          <p:cNvPr id="5" name="TextBox 4"/>
          <p:cNvSpPr txBox="1"/>
          <p:nvPr/>
        </p:nvSpPr>
        <p:spPr>
          <a:xfrm>
            <a:off x="959321" y="4440812"/>
            <a:ext cx="6313243" cy="1877437"/>
          </a:xfrm>
          <a:prstGeom prst="rect">
            <a:avLst/>
          </a:prstGeom>
          <a:noFill/>
        </p:spPr>
        <p:txBody>
          <a:bodyPr wrap="square" rtlCol="0">
            <a:spAutoFit/>
          </a:bodyPr>
          <a:lstStyle/>
          <a:p>
            <a:pPr marL="0" lvl="1"/>
            <a:r>
              <a:rPr lang="en-US" sz="2400" dirty="0"/>
              <a:t>See </a:t>
            </a:r>
            <a:r>
              <a:rPr lang="en-US" sz="2400" dirty="0" err="1"/>
              <a:t>Vardoyan</a:t>
            </a:r>
            <a:r>
              <a:rPr lang="en-US" sz="2400" dirty="0"/>
              <a:t> </a:t>
            </a:r>
            <a:r>
              <a:rPr lang="en-US" sz="2400" i="1" dirty="0"/>
              <a:t>et al.</a:t>
            </a:r>
            <a:r>
              <a:rPr lang="hu-HU" sz="2400" b="1" i="1" dirty="0"/>
              <a:t> </a:t>
            </a:r>
            <a:r>
              <a:rPr lang="hu-HU" sz="2400" i="1" dirty="0"/>
              <a:t>arXiv:1801.02741, Jan 2018</a:t>
            </a:r>
            <a:r>
              <a:rPr lang="hu-HU" sz="2400" dirty="0"/>
              <a:t> for full proofs, convergence result, </a:t>
            </a:r>
            <a:r>
              <a:rPr lang="hu-HU" sz="2400" dirty="0" smtClean="0"/>
              <a:t>detailed description of simulation framework, and </a:t>
            </a:r>
            <a:r>
              <a:rPr lang="hu-HU" sz="2400" dirty="0"/>
              <a:t>more...</a:t>
            </a:r>
          </a:p>
          <a:p>
            <a:endParaRPr lang="en-US" dirty="0"/>
          </a:p>
        </p:txBody>
      </p:sp>
    </p:spTree>
    <p:extLst>
      <p:ext uri="{BB962C8B-B14F-4D97-AF65-F5344CB8AC3E}">
        <p14:creationId xmlns:p14="http://schemas.microsoft.com/office/powerpoint/2010/main" val="1735050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573337" y="1101276"/>
            <a:ext cx="7070725" cy="4297363"/>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28</a:t>
            </a:fld>
            <a:endParaRPr lang="en-US"/>
          </a:p>
        </p:txBody>
      </p:sp>
    </p:spTree>
    <p:extLst>
      <p:ext uri="{BB962C8B-B14F-4D97-AF65-F5344CB8AC3E}">
        <p14:creationId xmlns:p14="http://schemas.microsoft.com/office/powerpoint/2010/main" val="39976841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475"/>
            <a:ext cx="6858000" cy="762000"/>
          </a:xfrm>
        </p:spPr>
        <p:txBody>
          <a:bodyPr/>
          <a:lstStyle/>
          <a:p>
            <a:r>
              <a:rPr lang="en-US" dirty="0" smtClean="0"/>
              <a:t>Model Equivalence</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29</a:t>
            </a:fld>
            <a:endParaRPr lang="en-US"/>
          </a:p>
        </p:txBody>
      </p:sp>
      <p:pic>
        <p:nvPicPr>
          <p:cNvPr id="8" name="Picture 7"/>
          <p:cNvPicPr>
            <a:picLocks noChangeAspect="1"/>
          </p:cNvPicPr>
          <p:nvPr/>
        </p:nvPicPr>
        <p:blipFill>
          <a:blip r:embed="rId2"/>
          <a:stretch>
            <a:fillRect/>
          </a:stretch>
        </p:blipFill>
        <p:spPr>
          <a:xfrm>
            <a:off x="-137695" y="743937"/>
            <a:ext cx="3248408" cy="897934"/>
          </a:xfrm>
          <a:prstGeom prst="rect">
            <a:avLst/>
          </a:prstGeom>
        </p:spPr>
      </p:pic>
      <p:pic>
        <p:nvPicPr>
          <p:cNvPr id="9" name="Picture 8"/>
          <p:cNvPicPr>
            <a:picLocks noChangeAspect="1"/>
          </p:cNvPicPr>
          <p:nvPr/>
        </p:nvPicPr>
        <p:blipFill>
          <a:blip r:embed="rId3"/>
          <a:stretch>
            <a:fillRect/>
          </a:stretch>
        </p:blipFill>
        <p:spPr>
          <a:xfrm>
            <a:off x="0" y="1228332"/>
            <a:ext cx="2562501" cy="1297068"/>
          </a:xfrm>
          <a:prstGeom prst="rect">
            <a:avLst/>
          </a:prstGeom>
        </p:spPr>
      </p:pic>
      <p:pic>
        <p:nvPicPr>
          <p:cNvPr id="10" name="Picture 9"/>
          <p:cNvPicPr>
            <a:picLocks noChangeAspect="1"/>
          </p:cNvPicPr>
          <p:nvPr/>
        </p:nvPicPr>
        <p:blipFill>
          <a:blip r:embed="rId4"/>
          <a:stretch>
            <a:fillRect/>
          </a:stretch>
        </p:blipFill>
        <p:spPr>
          <a:xfrm>
            <a:off x="-103266" y="2295095"/>
            <a:ext cx="7390325" cy="1360562"/>
          </a:xfrm>
          <a:prstGeom prst="rect">
            <a:avLst/>
          </a:prstGeom>
        </p:spPr>
      </p:pic>
      <p:pic>
        <p:nvPicPr>
          <p:cNvPr id="11" name="Picture 10"/>
          <p:cNvPicPr>
            <a:picLocks noChangeAspect="1"/>
          </p:cNvPicPr>
          <p:nvPr/>
        </p:nvPicPr>
        <p:blipFill>
          <a:blip r:embed="rId5"/>
          <a:stretch>
            <a:fillRect/>
          </a:stretch>
        </p:blipFill>
        <p:spPr>
          <a:xfrm>
            <a:off x="0" y="3460729"/>
            <a:ext cx="8168179" cy="2752979"/>
          </a:xfrm>
          <a:prstGeom prst="rect">
            <a:avLst/>
          </a:prstGeom>
        </p:spPr>
      </p:pic>
    </p:spTree>
    <p:extLst>
      <p:ext uri="{BB962C8B-B14F-4D97-AF65-F5344CB8AC3E}">
        <p14:creationId xmlns:p14="http://schemas.microsoft.com/office/powerpoint/2010/main" val="425376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475"/>
            <a:ext cx="8001000" cy="762000"/>
          </a:xfrm>
        </p:spPr>
        <p:txBody>
          <a:bodyPr/>
          <a:lstStyle/>
          <a:p>
            <a:r>
              <a:rPr lang="en-US" dirty="0" smtClean="0"/>
              <a:t>Contributions of this Work</a:t>
            </a:r>
            <a:endParaRPr lang="en-US" dirty="0"/>
          </a:p>
        </p:txBody>
      </p:sp>
      <p:sp>
        <p:nvSpPr>
          <p:cNvPr id="3" name="Content Placeholder 2"/>
          <p:cNvSpPr>
            <a:spLocks noGrp="1"/>
          </p:cNvSpPr>
          <p:nvPr>
            <p:ph idx="1"/>
          </p:nvPr>
        </p:nvSpPr>
        <p:spPr>
          <a:xfrm>
            <a:off x="535185" y="1191985"/>
            <a:ext cx="7229529" cy="4604451"/>
          </a:xfrm>
        </p:spPr>
        <p:txBody>
          <a:bodyPr/>
          <a:lstStyle/>
          <a:p>
            <a:r>
              <a:rPr lang="en-US" dirty="0" smtClean="0"/>
              <a:t>New </a:t>
            </a:r>
            <a:r>
              <a:rPr lang="en-US" dirty="0" smtClean="0"/>
              <a:t>modeling framework applicable </a:t>
            </a:r>
            <a:r>
              <a:rPr lang="en-US" dirty="0" smtClean="0"/>
              <a:t>to </a:t>
            </a:r>
            <a:r>
              <a:rPr lang="en-US" dirty="0" smtClean="0"/>
              <a:t>wide variety of loss-based protocols.</a:t>
            </a:r>
          </a:p>
          <a:p>
            <a:r>
              <a:rPr lang="en-US" dirty="0" smtClean="0"/>
              <a:t>Application </a:t>
            </a:r>
            <a:r>
              <a:rPr lang="en-US" dirty="0" smtClean="0"/>
              <a:t>to </a:t>
            </a:r>
            <a:r>
              <a:rPr lang="en-US" dirty="0" smtClean="0"/>
              <a:t>TCP CUBIC.</a:t>
            </a:r>
          </a:p>
          <a:p>
            <a:pPr lvl="1"/>
            <a:r>
              <a:rPr lang="en-US" dirty="0" smtClean="0"/>
              <a:t>Result: CUBIC is </a:t>
            </a:r>
            <a:r>
              <a:rPr lang="en-US" b="1" dirty="0" smtClean="0"/>
              <a:t>locally </a:t>
            </a:r>
            <a:r>
              <a:rPr lang="en-US" b="1" dirty="0" smtClean="0"/>
              <a:t>asymptotically </a:t>
            </a:r>
            <a:r>
              <a:rPr lang="en-US" b="1" dirty="0" smtClean="0"/>
              <a:t>stable</a:t>
            </a:r>
            <a:r>
              <a:rPr lang="en-US" dirty="0" smtClean="0"/>
              <a:t>.</a:t>
            </a:r>
          </a:p>
          <a:p>
            <a:r>
              <a:rPr lang="en-US" dirty="0" smtClean="0"/>
              <a:t>Simulation framework to test and validate the models.</a:t>
            </a:r>
          </a:p>
          <a:p>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3</a:t>
            </a:fld>
            <a:endParaRPr lang="en-US"/>
          </a:p>
        </p:txBody>
      </p:sp>
    </p:spTree>
    <p:extLst>
      <p:ext uri="{BB962C8B-B14F-4D97-AF65-F5344CB8AC3E}">
        <p14:creationId xmlns:p14="http://schemas.microsoft.com/office/powerpoint/2010/main" val="3215871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bicStab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02" y="1582456"/>
            <a:ext cx="6740368" cy="4818344"/>
          </a:xfrm>
          <a:prstGeom prst="rect">
            <a:avLst/>
          </a:prstGeom>
        </p:spPr>
      </p:pic>
      <p:sp>
        <p:nvSpPr>
          <p:cNvPr id="2" name="Title 1"/>
          <p:cNvSpPr>
            <a:spLocks noGrp="1"/>
          </p:cNvSpPr>
          <p:nvPr>
            <p:ph type="title"/>
          </p:nvPr>
        </p:nvSpPr>
        <p:spPr>
          <a:xfrm>
            <a:off x="228600" y="139475"/>
            <a:ext cx="8001000" cy="762000"/>
          </a:xfrm>
        </p:spPr>
        <p:txBody>
          <a:bodyPr/>
          <a:lstStyle/>
          <a:p>
            <a:r>
              <a:rPr lang="en-US" sz="4000" dirty="0" smtClean="0"/>
              <a:t>Initial Attempt to Model CUBIC</a:t>
            </a:r>
            <a:endParaRPr lang="en-US" sz="40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30</a:t>
            </a:fld>
            <a:endParaRPr lang="en-US"/>
          </a:p>
        </p:txBody>
      </p:sp>
      <p:sp>
        <p:nvSpPr>
          <p:cNvPr id="8" name="TextBox 7"/>
          <p:cNvSpPr txBox="1"/>
          <p:nvPr/>
        </p:nvSpPr>
        <p:spPr>
          <a:xfrm>
            <a:off x="411137" y="1041672"/>
            <a:ext cx="2503370" cy="1015663"/>
          </a:xfrm>
          <a:prstGeom prst="rect">
            <a:avLst/>
          </a:prstGeom>
          <a:noFill/>
        </p:spPr>
        <p:txBody>
          <a:bodyPr wrap="square" rtlCol="0">
            <a:spAutoFit/>
          </a:bodyPr>
          <a:lstStyle/>
          <a:p>
            <a:r>
              <a:rPr lang="en-US" dirty="0" smtClean="0">
                <a:solidFill>
                  <a:srgbClr val="0000FF"/>
                </a:solidFill>
              </a:rPr>
              <a:t>CUBIC has a fixed point located at its saddle point.</a:t>
            </a:r>
            <a:endParaRPr lang="en-US" dirty="0">
              <a:solidFill>
                <a:srgbClr val="0000FF"/>
              </a:solidFill>
            </a:endParaRPr>
          </a:p>
        </p:txBody>
      </p:sp>
      <p:cxnSp>
        <p:nvCxnSpPr>
          <p:cNvPr id="10" name="Elbow Connector 9"/>
          <p:cNvCxnSpPr/>
          <p:nvPr/>
        </p:nvCxnSpPr>
        <p:spPr bwMode="auto">
          <a:xfrm rot="10800000" flipH="1" flipV="1">
            <a:off x="411136" y="1522092"/>
            <a:ext cx="913639" cy="1520687"/>
          </a:xfrm>
          <a:prstGeom prst="bentConnector4">
            <a:avLst>
              <a:gd name="adj1" fmla="val -25021"/>
              <a:gd name="adj2" fmla="val 99144"/>
            </a:avLst>
          </a:prstGeom>
          <a:blipFill dpi="0" rotWithShape="0">
            <a:blip r:embed="rId4"/>
            <a:srcRect/>
            <a:tile tx="0" ty="0" sx="100000" sy="100000" flip="none" algn="tl"/>
          </a:blipFill>
          <a:ln w="127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2" name="Picture 11" descr="implie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257" y="1554294"/>
            <a:ext cx="876939" cy="318887"/>
          </a:xfrm>
          <a:prstGeom prst="rect">
            <a:avLst/>
          </a:prstGeom>
        </p:spPr>
      </p:pic>
      <p:sp>
        <p:nvSpPr>
          <p:cNvPr id="13" name="TextBox 12"/>
          <p:cNvSpPr txBox="1"/>
          <p:nvPr/>
        </p:nvSpPr>
        <p:spPr>
          <a:xfrm>
            <a:off x="4504238" y="941159"/>
            <a:ext cx="2704371" cy="1631216"/>
          </a:xfrm>
          <a:prstGeom prst="rect">
            <a:avLst/>
          </a:prstGeom>
          <a:noFill/>
        </p:spPr>
        <p:txBody>
          <a:bodyPr wrap="square" rtlCol="0">
            <a:spAutoFit/>
          </a:bodyPr>
          <a:lstStyle/>
          <a:p>
            <a:pPr marL="457200" indent="-457200" algn="l">
              <a:buAutoNum type="arabicPeriod"/>
            </a:pPr>
            <a:r>
              <a:rPr lang="en-US" dirty="0" smtClean="0"/>
              <a:t>Derive DE for </a:t>
            </a:r>
            <a:r>
              <a:rPr lang="en-US" i="1" dirty="0" err="1" smtClean="0"/>
              <a:t>cwnd</a:t>
            </a:r>
            <a:r>
              <a:rPr lang="en-US" i="1" dirty="0" smtClean="0"/>
              <a:t>, W(t).</a:t>
            </a:r>
          </a:p>
          <a:p>
            <a:pPr marL="457200" indent="-457200" algn="l">
              <a:buAutoNum type="arabicPeriod"/>
            </a:pPr>
            <a:r>
              <a:rPr lang="en-US" i="1" dirty="0" smtClean="0"/>
              <a:t>Linearize DE about fixed point.</a:t>
            </a:r>
          </a:p>
          <a:p>
            <a:pPr marL="457200" indent="-457200" algn="l">
              <a:buAutoNum type="arabicPeriod"/>
            </a:pPr>
            <a:r>
              <a:rPr lang="en-US" i="1" dirty="0" smtClean="0"/>
              <a:t>Obtain </a:t>
            </a:r>
            <a:r>
              <a:rPr lang="en-US" i="1" dirty="0" err="1" smtClean="0"/>
              <a:t>dW</a:t>
            </a:r>
            <a:r>
              <a:rPr lang="en-US" i="1" dirty="0" smtClean="0"/>
              <a:t>(t)/</a:t>
            </a:r>
            <a:r>
              <a:rPr lang="en-US" i="1" dirty="0" err="1" smtClean="0"/>
              <a:t>dt</a:t>
            </a:r>
            <a:r>
              <a:rPr lang="en-US" i="1" dirty="0" smtClean="0"/>
              <a:t>=0.</a:t>
            </a:r>
            <a:endParaRPr lang="en-US" dirty="0"/>
          </a:p>
        </p:txBody>
      </p:sp>
      <p:sp>
        <p:nvSpPr>
          <p:cNvPr id="14" name="TextBox 13"/>
          <p:cNvSpPr txBox="1"/>
          <p:nvPr/>
        </p:nvSpPr>
        <p:spPr>
          <a:xfrm>
            <a:off x="858821" y="2320918"/>
            <a:ext cx="849684" cy="400110"/>
          </a:xfrm>
          <a:prstGeom prst="rect">
            <a:avLst/>
          </a:prstGeom>
          <a:noFill/>
        </p:spPr>
        <p:txBody>
          <a:bodyPr wrap="square" rtlCol="0">
            <a:spAutoFit/>
          </a:bodyPr>
          <a:lstStyle/>
          <a:p>
            <a:r>
              <a:rPr lang="en-US" b="1" i="1" dirty="0" smtClean="0"/>
              <a:t>W(t)</a:t>
            </a:r>
            <a:endParaRPr lang="en-US" b="1" i="1" dirty="0"/>
          </a:p>
        </p:txBody>
      </p:sp>
    </p:spTree>
    <p:extLst>
      <p:ext uri="{BB962C8B-B14F-4D97-AF65-F5344CB8AC3E}">
        <p14:creationId xmlns:p14="http://schemas.microsoft.com/office/powerpoint/2010/main" val="2026895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475"/>
            <a:ext cx="7608682" cy="762000"/>
          </a:xfrm>
        </p:spPr>
        <p:txBody>
          <a:bodyPr/>
          <a:lstStyle/>
          <a:p>
            <a:r>
              <a:rPr lang="en-US" dirty="0" smtClean="0"/>
              <a:t>Current and Future Work</a:t>
            </a:r>
            <a:endParaRPr lang="en-US" dirty="0"/>
          </a:p>
        </p:txBody>
      </p:sp>
      <p:sp>
        <p:nvSpPr>
          <p:cNvPr id="3" name="Content Placeholder 2"/>
          <p:cNvSpPr>
            <a:spLocks noGrp="1"/>
          </p:cNvSpPr>
          <p:nvPr>
            <p:ph idx="1"/>
          </p:nvPr>
        </p:nvSpPr>
        <p:spPr>
          <a:xfrm>
            <a:off x="473557" y="1128489"/>
            <a:ext cx="7070725" cy="4297363"/>
          </a:xfrm>
        </p:spPr>
        <p:txBody>
          <a:bodyPr/>
          <a:lstStyle/>
          <a:p>
            <a:r>
              <a:rPr lang="en-US" dirty="0" smtClean="0"/>
              <a:t>Developed a </a:t>
            </a:r>
            <a:r>
              <a:rPr lang="en-US" dirty="0" err="1" smtClean="0"/>
              <a:t>linearizable</a:t>
            </a:r>
            <a:r>
              <a:rPr lang="en-US" dirty="0" smtClean="0"/>
              <a:t> version of CUBIC.</a:t>
            </a:r>
          </a:p>
          <a:p>
            <a:pPr lvl="1"/>
            <a:r>
              <a:rPr lang="en-US" dirty="0" smtClean="0"/>
              <a:t>Simulations show that while this controller is more responsive, it is also less stable.</a:t>
            </a:r>
          </a:p>
          <a:p>
            <a:r>
              <a:rPr lang="en-US" dirty="0" smtClean="0"/>
              <a:t>Application of fluid model to H-TCP.</a:t>
            </a:r>
          </a:p>
          <a:p>
            <a:pPr lvl="1"/>
            <a:r>
              <a:rPr lang="en-US" dirty="0" smtClean="0"/>
              <a:t>Conditions derived for stability.</a:t>
            </a:r>
          </a:p>
          <a:p>
            <a:pPr lvl="1"/>
            <a:r>
              <a:rPr lang="en-US" dirty="0" smtClean="0"/>
              <a:t>Simulations show that H-TCP in general less stable than CUBIC.</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31</a:t>
            </a:fld>
            <a:endParaRPr lang="en-US"/>
          </a:p>
        </p:txBody>
      </p:sp>
    </p:spTree>
    <p:extLst>
      <p:ext uri="{BB962C8B-B14F-4D97-AF65-F5344CB8AC3E}">
        <p14:creationId xmlns:p14="http://schemas.microsoft.com/office/powerpoint/2010/main" val="1295191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8546"/>
            <a:ext cx="6858000" cy="762000"/>
          </a:xfrm>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32</a:t>
            </a:fld>
            <a:endParaRPr lang="en-US"/>
          </a:p>
        </p:txBody>
      </p:sp>
      <p:pic>
        <p:nvPicPr>
          <p:cNvPr id="7" name="Picture 6" descr="RTT0.01_C125000_W01251.6607_s08.9905_Flows1_Runs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861" y="934339"/>
            <a:ext cx="3209248" cy="2421971"/>
          </a:xfrm>
          <a:prstGeom prst="rect">
            <a:avLst/>
          </a:prstGeom>
        </p:spPr>
      </p:pic>
      <p:pic>
        <p:nvPicPr>
          <p:cNvPr id="8" name="Picture 7" descr="RTT0.01_C125000_W01250.0178_s08.5939_Flows1_Runs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85" y="856861"/>
            <a:ext cx="3241590" cy="2463163"/>
          </a:xfrm>
          <a:prstGeom prst="rect">
            <a:avLst/>
          </a:prstGeom>
        </p:spPr>
      </p:pic>
      <p:sp>
        <p:nvSpPr>
          <p:cNvPr id="9" name="Rectangle 8"/>
          <p:cNvSpPr/>
          <p:nvPr/>
        </p:nvSpPr>
        <p:spPr bwMode="auto">
          <a:xfrm>
            <a:off x="522501" y="849067"/>
            <a:ext cx="3358528" cy="2552599"/>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11" name="Rectangle 10"/>
          <p:cNvSpPr/>
          <p:nvPr/>
        </p:nvSpPr>
        <p:spPr bwMode="auto">
          <a:xfrm>
            <a:off x="520695" y="3496020"/>
            <a:ext cx="3358528" cy="2552599"/>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12" name="Rectangle 11"/>
          <p:cNvSpPr/>
          <p:nvPr/>
        </p:nvSpPr>
        <p:spPr bwMode="auto">
          <a:xfrm>
            <a:off x="4176279" y="856330"/>
            <a:ext cx="3358528" cy="2552599"/>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pic>
        <p:nvPicPr>
          <p:cNvPr id="13" name="Picture 12" descr="RTT0.01_C125000_W01258.299_s012.9564_Flows1_Runs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326" y="3565151"/>
            <a:ext cx="3247393" cy="2450758"/>
          </a:xfrm>
          <a:prstGeom prst="rect">
            <a:avLst/>
          </a:prstGeom>
        </p:spPr>
      </p:pic>
      <p:sp>
        <p:nvSpPr>
          <p:cNvPr id="14" name="Rectangle 13"/>
          <p:cNvSpPr/>
          <p:nvPr/>
        </p:nvSpPr>
        <p:spPr bwMode="auto">
          <a:xfrm>
            <a:off x="4174473" y="3485143"/>
            <a:ext cx="3358528" cy="2552599"/>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pic>
        <p:nvPicPr>
          <p:cNvPr id="15" name="Picture 14" descr="RTT0.05_C125000_W06251.663_s019.0266_Flows1_Runs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335" y="3545727"/>
            <a:ext cx="3234732" cy="2441204"/>
          </a:xfrm>
          <a:prstGeom prst="rect">
            <a:avLst/>
          </a:prstGeom>
        </p:spPr>
      </p:pic>
    </p:spTree>
    <p:extLst>
      <p:ext uri="{BB962C8B-B14F-4D97-AF65-F5344CB8AC3E}">
        <p14:creationId xmlns:p14="http://schemas.microsoft.com/office/powerpoint/2010/main" val="2297151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475"/>
            <a:ext cx="6858000" cy="762000"/>
          </a:xfrm>
        </p:spPr>
        <p:txBody>
          <a:bodyPr/>
          <a:lstStyle/>
          <a:p>
            <a:r>
              <a:rPr lang="en-US" dirty="0" smtClean="0"/>
              <a:t>Model Validation</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33</a:t>
            </a:fld>
            <a:endParaRPr lang="en-US"/>
          </a:p>
        </p:txBody>
      </p:sp>
      <p:sp>
        <p:nvSpPr>
          <p:cNvPr id="5" name="Rectangle 4"/>
          <p:cNvSpPr/>
          <p:nvPr/>
        </p:nvSpPr>
        <p:spPr bwMode="auto">
          <a:xfrm>
            <a:off x="644036" y="807328"/>
            <a:ext cx="3564876" cy="2539910"/>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pic>
        <p:nvPicPr>
          <p:cNvPr id="7" name="Picture 6" descr="RTT0.001_C125000_W099.3982_s03.6167_Flows1_Runs1_lessSigFig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292" y="861754"/>
            <a:ext cx="3308789" cy="2458271"/>
          </a:xfrm>
          <a:prstGeom prst="rect">
            <a:avLst/>
          </a:prstGeom>
        </p:spPr>
      </p:pic>
      <p:pic>
        <p:nvPicPr>
          <p:cNvPr id="8" name="Picture 7" descr="RTT0.001_C125000_W099.3982_s03.6167_Flows20_Runs1_lessSigFig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259" y="3403084"/>
            <a:ext cx="3556240" cy="2642115"/>
          </a:xfrm>
          <a:prstGeom prst="rect">
            <a:avLst/>
          </a:prstGeom>
        </p:spPr>
      </p:pic>
      <p:pic>
        <p:nvPicPr>
          <p:cNvPr id="11" name="Picture 10" descr="RTT0.01_C125000_W01121.991_s03.8091_Flows20_Runs1_lessSigFig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60" y="3448016"/>
            <a:ext cx="3483237" cy="2512867"/>
          </a:xfrm>
          <a:prstGeom prst="rect">
            <a:avLst/>
          </a:prstGeom>
        </p:spPr>
      </p:pic>
      <p:sp>
        <p:nvSpPr>
          <p:cNvPr id="12" name="Rectangle 11"/>
          <p:cNvSpPr/>
          <p:nvPr/>
        </p:nvSpPr>
        <p:spPr bwMode="auto">
          <a:xfrm>
            <a:off x="640425" y="3436140"/>
            <a:ext cx="3568485" cy="2539910"/>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13" name="Rectangle 12"/>
          <p:cNvSpPr/>
          <p:nvPr/>
        </p:nvSpPr>
        <p:spPr bwMode="auto">
          <a:xfrm>
            <a:off x="4384912" y="3361761"/>
            <a:ext cx="3751711" cy="2679595"/>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14" name="Rectangle 13"/>
          <p:cNvSpPr/>
          <p:nvPr/>
        </p:nvSpPr>
        <p:spPr bwMode="auto">
          <a:xfrm>
            <a:off x="4392178" y="792828"/>
            <a:ext cx="3717233" cy="2545339"/>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pic>
        <p:nvPicPr>
          <p:cNvPr id="16" name="Picture 15" descr="RTT0.01_C125000_W01253.3203_s08.9905_Flows1_Runs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97" y="821920"/>
            <a:ext cx="3330808" cy="2498106"/>
          </a:xfrm>
          <a:prstGeom prst="rect">
            <a:avLst/>
          </a:prstGeom>
        </p:spPr>
      </p:pic>
    </p:spTree>
    <p:extLst>
      <p:ext uri="{BB962C8B-B14F-4D97-AF65-F5344CB8AC3E}">
        <p14:creationId xmlns:p14="http://schemas.microsoft.com/office/powerpoint/2010/main" val="4288631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762000"/>
          </a:xfrm>
        </p:spPr>
        <p:txBody>
          <a:bodyPr/>
          <a:lstStyle/>
          <a:p>
            <a:r>
              <a:rPr lang="en-US" sz="4400" dirty="0" smtClean="0"/>
              <a:t>Brief Introduction to Stability</a:t>
            </a:r>
            <a:endParaRPr lang="en-US" sz="44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4</a:t>
            </a:fld>
            <a:endParaRPr lang="en-US"/>
          </a:p>
        </p:txBody>
      </p:sp>
      <p:sp>
        <p:nvSpPr>
          <p:cNvPr id="13" name="Content Placeholder 12"/>
          <p:cNvSpPr>
            <a:spLocks noGrp="1"/>
          </p:cNvSpPr>
          <p:nvPr>
            <p:ph idx="1"/>
          </p:nvPr>
        </p:nvSpPr>
        <p:spPr>
          <a:xfrm>
            <a:off x="1993518" y="1483323"/>
            <a:ext cx="1763288" cy="1143000"/>
          </a:xfrm>
        </p:spPr>
        <p:txBody>
          <a:bodyPr/>
          <a:lstStyle/>
          <a:p>
            <a:pPr marL="0" indent="0">
              <a:buNone/>
            </a:pPr>
            <a:r>
              <a:rPr lang="en-US" sz="2400" dirty="0" smtClean="0"/>
              <a:t>unstable </a:t>
            </a:r>
            <a:r>
              <a:rPr lang="en-US" sz="2400" dirty="0" smtClean="0"/>
              <a:t>equilibrium</a:t>
            </a:r>
            <a:endParaRPr lang="en-US" sz="2400" dirty="0"/>
          </a:p>
        </p:txBody>
      </p:sp>
      <p:sp>
        <p:nvSpPr>
          <p:cNvPr id="14" name="Rectangle 13"/>
          <p:cNvSpPr/>
          <p:nvPr/>
        </p:nvSpPr>
        <p:spPr bwMode="auto">
          <a:xfrm>
            <a:off x="76200" y="838200"/>
            <a:ext cx="3810000" cy="2895600"/>
          </a:xfrm>
          <a:prstGeom prst="rect">
            <a:avLst/>
          </a:prstGeom>
          <a:noFill/>
          <a:ln w="12700" cap="flat" cmpd="sng" algn="ctr">
            <a:solidFill>
              <a:schemeClr val="bg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effectLst/>
              <a:latin typeface="Frutiger Linotype" charset="0"/>
              <a:ea typeface="ＭＳ Ｐゴシック" charset="0"/>
            </a:endParaRPr>
          </a:p>
        </p:txBody>
      </p:sp>
      <p:sp>
        <p:nvSpPr>
          <p:cNvPr id="15" name="Rectangle 14"/>
          <p:cNvSpPr/>
          <p:nvPr/>
        </p:nvSpPr>
        <p:spPr bwMode="auto">
          <a:xfrm>
            <a:off x="3657600" y="990600"/>
            <a:ext cx="4495800" cy="3048000"/>
          </a:xfrm>
          <a:prstGeom prst="rect">
            <a:avLst/>
          </a:prstGeom>
          <a:noFill/>
          <a:ln w="12700" cap="flat" cmpd="sng" algn="ctr">
            <a:solidFill>
              <a:schemeClr val="bg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effectLst/>
              <a:latin typeface="Frutiger Linotype" charset="0"/>
              <a:ea typeface="ＭＳ Ｐゴシック" charset="0"/>
            </a:endParaRPr>
          </a:p>
        </p:txBody>
      </p:sp>
      <p:sp>
        <p:nvSpPr>
          <p:cNvPr id="16" name="Rectangle 15"/>
          <p:cNvSpPr/>
          <p:nvPr/>
        </p:nvSpPr>
        <p:spPr bwMode="auto">
          <a:xfrm>
            <a:off x="685800" y="3352800"/>
            <a:ext cx="6732946" cy="2743199"/>
          </a:xfrm>
          <a:prstGeom prst="rect">
            <a:avLst/>
          </a:prstGeom>
          <a:noFill/>
          <a:ln w="12700" cap="flat" cmpd="sng" algn="ctr">
            <a:solidFill>
              <a:schemeClr val="bg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effectLst/>
              <a:latin typeface="Frutiger Linotype" charset="0"/>
              <a:ea typeface="ＭＳ Ｐゴシック" charset="0"/>
            </a:endParaRPr>
          </a:p>
        </p:txBody>
      </p:sp>
      <p:sp>
        <p:nvSpPr>
          <p:cNvPr id="17" name="Content Placeholder 12"/>
          <p:cNvSpPr txBox="1">
            <a:spLocks/>
          </p:cNvSpPr>
          <p:nvPr/>
        </p:nvSpPr>
        <p:spPr bwMode="auto">
          <a:xfrm>
            <a:off x="4114800" y="1828800"/>
            <a:ext cx="20415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3539" tIns="41767" rIns="83539" bIns="41767" numCol="1" anchor="t" anchorCtr="0" compatLnSpc="1">
            <a:prstTxWarp prst="textNoShape">
              <a:avLst/>
            </a:prstTxWarp>
          </a:bodyPr>
          <a:lstStyle>
            <a:lvl1pPr marL="312738" indent="-312738" algn="l" defTabSz="836613" rtl="0" eaLnBrk="1" fontAlgn="base" hangingPunct="1">
              <a:spcBef>
                <a:spcPct val="20000"/>
              </a:spcBef>
              <a:spcAft>
                <a:spcPct val="0"/>
              </a:spcAft>
              <a:buClr>
                <a:schemeClr val="folHlink"/>
              </a:buClr>
              <a:buSzPct val="60000"/>
              <a:buFont typeface="Wingdings" charset="0"/>
              <a:buChar char="n"/>
              <a:defRPr sz="2900">
                <a:solidFill>
                  <a:schemeClr val="tx1"/>
                </a:solidFill>
                <a:latin typeface="+mn-lt"/>
                <a:ea typeface="+mn-ea"/>
                <a:cs typeface="ＭＳ Ｐゴシック" charset="0"/>
              </a:defRPr>
            </a:lvl1pPr>
            <a:lvl2pPr marL="679450" indent="-261938" algn="l" defTabSz="836613" rtl="0" eaLnBrk="1" fontAlgn="base" hangingPunct="1">
              <a:spcBef>
                <a:spcPct val="20000"/>
              </a:spcBef>
              <a:spcAft>
                <a:spcPct val="0"/>
              </a:spcAft>
              <a:buClr>
                <a:schemeClr val="hlink"/>
              </a:buClr>
              <a:buSzPct val="55000"/>
              <a:buFont typeface="Wingdings" charset="0"/>
              <a:buChar char="n"/>
              <a:defRPr sz="2600">
                <a:solidFill>
                  <a:schemeClr val="tx1"/>
                </a:solidFill>
                <a:latin typeface="+mn-lt"/>
                <a:ea typeface="+mn-ea"/>
              </a:defRPr>
            </a:lvl2pPr>
            <a:lvl3pPr marL="1044575" indent="-207963" algn="l" defTabSz="836613" rtl="0" eaLnBrk="1" fontAlgn="base" hangingPunct="1">
              <a:spcBef>
                <a:spcPct val="20000"/>
              </a:spcBef>
              <a:spcAft>
                <a:spcPct val="0"/>
              </a:spcAft>
              <a:buClr>
                <a:schemeClr val="folHlink"/>
              </a:buClr>
              <a:buSzPct val="50000"/>
              <a:buFont typeface="Wingdings" charset="0"/>
              <a:buChar char="n"/>
              <a:defRPr sz="2200">
                <a:solidFill>
                  <a:schemeClr val="tx1"/>
                </a:solidFill>
                <a:latin typeface="+mn-lt"/>
                <a:ea typeface="+mn-ea"/>
              </a:defRPr>
            </a:lvl3pPr>
            <a:lvl4pPr marL="1463675" indent="-209550" algn="l" defTabSz="836613" rtl="0" eaLnBrk="1" fontAlgn="base" hangingPunct="1">
              <a:spcBef>
                <a:spcPct val="20000"/>
              </a:spcBef>
              <a:spcAft>
                <a:spcPct val="0"/>
              </a:spcAft>
              <a:buClr>
                <a:schemeClr val="accent2"/>
              </a:buClr>
              <a:buSzPct val="55000"/>
              <a:buFont typeface="Wingdings" charset="0"/>
              <a:buChar char="n"/>
              <a:defRPr>
                <a:solidFill>
                  <a:schemeClr val="tx1"/>
                </a:solidFill>
                <a:latin typeface="+mn-lt"/>
                <a:ea typeface="+mn-ea"/>
              </a:defRPr>
            </a:lvl4pPr>
            <a:lvl5pPr marL="18811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5pPr>
            <a:lvl6pPr marL="23383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6pPr>
            <a:lvl7pPr marL="27955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7pPr>
            <a:lvl8pPr marL="32527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8pPr>
            <a:lvl9pPr marL="37099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9pPr>
          </a:lstStyle>
          <a:p>
            <a:pPr marL="0" indent="0">
              <a:buFont typeface="Wingdings" charset="0"/>
              <a:buNone/>
            </a:pPr>
            <a:r>
              <a:rPr lang="en-US" sz="2400" dirty="0" smtClean="0"/>
              <a:t>global </a:t>
            </a:r>
          </a:p>
          <a:p>
            <a:pPr marL="0" indent="0">
              <a:buFont typeface="Wingdings" charset="0"/>
              <a:buNone/>
            </a:pPr>
            <a:r>
              <a:rPr lang="en-US" sz="2400" dirty="0" smtClean="0"/>
              <a:t>stable equilibrium</a:t>
            </a:r>
            <a:endParaRPr lang="en-US" sz="2400" dirty="0"/>
          </a:p>
        </p:txBody>
      </p:sp>
      <p:sp>
        <p:nvSpPr>
          <p:cNvPr id="18" name="Content Placeholder 12"/>
          <p:cNvSpPr txBox="1">
            <a:spLocks/>
          </p:cNvSpPr>
          <p:nvPr/>
        </p:nvSpPr>
        <p:spPr bwMode="auto">
          <a:xfrm>
            <a:off x="4751242" y="4059975"/>
            <a:ext cx="2514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3539" tIns="41767" rIns="83539" bIns="41767" numCol="1" anchor="t" anchorCtr="0" compatLnSpc="1">
            <a:prstTxWarp prst="textNoShape">
              <a:avLst/>
            </a:prstTxWarp>
          </a:bodyPr>
          <a:lstStyle>
            <a:lvl1pPr marL="312738" indent="-312738" algn="l" defTabSz="836613" rtl="0" eaLnBrk="1" fontAlgn="base" hangingPunct="1">
              <a:spcBef>
                <a:spcPct val="20000"/>
              </a:spcBef>
              <a:spcAft>
                <a:spcPct val="0"/>
              </a:spcAft>
              <a:buClr>
                <a:schemeClr val="folHlink"/>
              </a:buClr>
              <a:buSzPct val="60000"/>
              <a:buFont typeface="Wingdings" charset="0"/>
              <a:buChar char="n"/>
              <a:defRPr sz="2900">
                <a:solidFill>
                  <a:schemeClr val="tx1"/>
                </a:solidFill>
                <a:latin typeface="+mn-lt"/>
                <a:ea typeface="+mn-ea"/>
                <a:cs typeface="ＭＳ Ｐゴシック" charset="0"/>
              </a:defRPr>
            </a:lvl1pPr>
            <a:lvl2pPr marL="679450" indent="-261938" algn="l" defTabSz="836613" rtl="0" eaLnBrk="1" fontAlgn="base" hangingPunct="1">
              <a:spcBef>
                <a:spcPct val="20000"/>
              </a:spcBef>
              <a:spcAft>
                <a:spcPct val="0"/>
              </a:spcAft>
              <a:buClr>
                <a:schemeClr val="hlink"/>
              </a:buClr>
              <a:buSzPct val="55000"/>
              <a:buFont typeface="Wingdings" charset="0"/>
              <a:buChar char="n"/>
              <a:defRPr sz="2600">
                <a:solidFill>
                  <a:schemeClr val="tx1"/>
                </a:solidFill>
                <a:latin typeface="+mn-lt"/>
                <a:ea typeface="+mn-ea"/>
              </a:defRPr>
            </a:lvl2pPr>
            <a:lvl3pPr marL="1044575" indent="-207963" algn="l" defTabSz="836613" rtl="0" eaLnBrk="1" fontAlgn="base" hangingPunct="1">
              <a:spcBef>
                <a:spcPct val="20000"/>
              </a:spcBef>
              <a:spcAft>
                <a:spcPct val="0"/>
              </a:spcAft>
              <a:buClr>
                <a:schemeClr val="folHlink"/>
              </a:buClr>
              <a:buSzPct val="50000"/>
              <a:buFont typeface="Wingdings" charset="0"/>
              <a:buChar char="n"/>
              <a:defRPr sz="2200">
                <a:solidFill>
                  <a:schemeClr val="tx1"/>
                </a:solidFill>
                <a:latin typeface="+mn-lt"/>
                <a:ea typeface="+mn-ea"/>
              </a:defRPr>
            </a:lvl3pPr>
            <a:lvl4pPr marL="1463675" indent="-209550" algn="l" defTabSz="836613" rtl="0" eaLnBrk="1" fontAlgn="base" hangingPunct="1">
              <a:spcBef>
                <a:spcPct val="20000"/>
              </a:spcBef>
              <a:spcAft>
                <a:spcPct val="0"/>
              </a:spcAft>
              <a:buClr>
                <a:schemeClr val="accent2"/>
              </a:buClr>
              <a:buSzPct val="55000"/>
              <a:buFont typeface="Wingdings" charset="0"/>
              <a:buChar char="n"/>
              <a:defRPr>
                <a:solidFill>
                  <a:schemeClr val="tx1"/>
                </a:solidFill>
                <a:latin typeface="+mn-lt"/>
                <a:ea typeface="+mn-ea"/>
              </a:defRPr>
            </a:lvl4pPr>
            <a:lvl5pPr marL="18811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5pPr>
            <a:lvl6pPr marL="23383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6pPr>
            <a:lvl7pPr marL="27955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7pPr>
            <a:lvl8pPr marL="32527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8pPr>
            <a:lvl9pPr marL="3709988" indent="-209550" algn="l" defTabSz="836613" rtl="0" eaLnBrk="1" fontAlgn="base" hangingPunct="1">
              <a:spcBef>
                <a:spcPct val="20000"/>
              </a:spcBef>
              <a:spcAft>
                <a:spcPct val="0"/>
              </a:spcAft>
              <a:buClr>
                <a:schemeClr val="accent1"/>
              </a:buClr>
              <a:buSzPct val="50000"/>
              <a:buFont typeface="Wingdings" charset="0"/>
              <a:buChar char="n"/>
              <a:defRPr>
                <a:solidFill>
                  <a:schemeClr val="tx1"/>
                </a:solidFill>
                <a:latin typeface="+mn-lt"/>
                <a:ea typeface="+mn-ea"/>
              </a:defRPr>
            </a:lvl9pPr>
          </a:lstStyle>
          <a:p>
            <a:pPr marL="0" indent="0">
              <a:buFont typeface="Wingdings" charset="0"/>
              <a:buNone/>
            </a:pPr>
            <a:r>
              <a:rPr lang="en-US" sz="2400" dirty="0" smtClean="0"/>
              <a:t>two local</a:t>
            </a:r>
          </a:p>
          <a:p>
            <a:pPr marL="0" indent="0">
              <a:buFont typeface="Wingdings" charset="0"/>
              <a:buNone/>
            </a:pPr>
            <a:r>
              <a:rPr lang="en-US" sz="2400" dirty="0" smtClean="0"/>
              <a:t>stable </a:t>
            </a:r>
            <a:r>
              <a:rPr lang="en-US" sz="2400" dirty="0" err="1" smtClean="0"/>
              <a:t>equilibria</a:t>
            </a:r>
            <a:r>
              <a:rPr lang="en-US" sz="2400" dirty="0" smtClean="0"/>
              <a:t> and one unstable equilibrium</a:t>
            </a:r>
            <a:endParaRPr lang="en-US" sz="2400" dirty="0"/>
          </a:p>
        </p:txBody>
      </p:sp>
      <p:pic>
        <p:nvPicPr>
          <p:cNvPr id="6" name="Picture 5" descr="UnstableEquilBal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99" y="870487"/>
            <a:ext cx="2395098" cy="2528654"/>
          </a:xfrm>
          <a:prstGeom prst="rect">
            <a:avLst/>
          </a:prstGeom>
        </p:spPr>
      </p:pic>
      <p:pic>
        <p:nvPicPr>
          <p:cNvPr id="7" name="Picture 6" descr="StableEquilBall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771" y="977710"/>
            <a:ext cx="2448491" cy="2357468"/>
          </a:xfrm>
          <a:prstGeom prst="rect">
            <a:avLst/>
          </a:prstGeom>
        </p:spPr>
      </p:pic>
      <p:pic>
        <p:nvPicPr>
          <p:cNvPr id="10" name="Picture 9" descr="LocalEquilBall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93" y="3433620"/>
            <a:ext cx="4266685" cy="2698893"/>
          </a:xfrm>
          <a:prstGeom prst="rect">
            <a:avLst/>
          </a:prstGeom>
        </p:spPr>
      </p:pic>
    </p:spTree>
    <p:extLst>
      <p:ext uri="{BB962C8B-B14F-4D97-AF65-F5344CB8AC3E}">
        <p14:creationId xmlns:p14="http://schemas.microsoft.com/office/powerpoint/2010/main" val="2800271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animBg="1"/>
      <p:bldP spid="15" grpId="0" animBg="1"/>
      <p:bldP spid="16"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sponses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39" y="1030039"/>
            <a:ext cx="6476903" cy="4479858"/>
          </a:xfrm>
          <a:prstGeom prst="rect">
            <a:avLst/>
          </a:prstGeom>
        </p:spPr>
      </p:pic>
      <p:sp>
        <p:nvSpPr>
          <p:cNvPr id="2" name="Title 1"/>
          <p:cNvSpPr>
            <a:spLocks noGrp="1"/>
          </p:cNvSpPr>
          <p:nvPr>
            <p:ph type="title"/>
          </p:nvPr>
        </p:nvSpPr>
        <p:spPr>
          <a:xfrm>
            <a:off x="0" y="121555"/>
            <a:ext cx="8229600" cy="762000"/>
          </a:xfrm>
        </p:spPr>
        <p:txBody>
          <a:bodyPr/>
          <a:lstStyle/>
          <a:p>
            <a:r>
              <a:rPr lang="en-US" sz="3800" dirty="0" smtClean="0"/>
              <a:t>Stability: Difference in Responses</a:t>
            </a:r>
            <a:endParaRPr lang="en-US" sz="38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5</a:t>
            </a:fld>
            <a:endParaRPr lang="en-US"/>
          </a:p>
        </p:txBody>
      </p:sp>
      <p:sp>
        <p:nvSpPr>
          <p:cNvPr id="12" name="TextBox 11"/>
          <p:cNvSpPr txBox="1"/>
          <p:nvPr/>
        </p:nvSpPr>
        <p:spPr>
          <a:xfrm>
            <a:off x="807317" y="1297169"/>
            <a:ext cx="907093" cy="400110"/>
          </a:xfrm>
          <a:prstGeom prst="rect">
            <a:avLst/>
          </a:prstGeom>
          <a:noFill/>
        </p:spPr>
        <p:txBody>
          <a:bodyPr wrap="square" rtlCol="0">
            <a:spAutoFit/>
          </a:bodyPr>
          <a:lstStyle/>
          <a:p>
            <a:r>
              <a:rPr lang="en-US" i="1" dirty="0" smtClean="0"/>
              <a:t>x(t)</a:t>
            </a:r>
            <a:endParaRPr lang="en-US" i="1" dirty="0"/>
          </a:p>
        </p:txBody>
      </p:sp>
      <p:sp>
        <p:nvSpPr>
          <p:cNvPr id="13" name="TextBox 12"/>
          <p:cNvSpPr txBox="1"/>
          <p:nvPr/>
        </p:nvSpPr>
        <p:spPr>
          <a:xfrm>
            <a:off x="6184571" y="4715516"/>
            <a:ext cx="907093" cy="400110"/>
          </a:xfrm>
          <a:prstGeom prst="rect">
            <a:avLst/>
          </a:prstGeom>
          <a:noFill/>
        </p:spPr>
        <p:txBody>
          <a:bodyPr wrap="square" rtlCol="0">
            <a:spAutoFit/>
          </a:bodyPr>
          <a:lstStyle/>
          <a:p>
            <a:r>
              <a:rPr lang="en-US" i="1" dirty="0" smtClean="0"/>
              <a:t>time</a:t>
            </a:r>
            <a:endParaRPr lang="en-US" i="1" dirty="0"/>
          </a:p>
        </p:txBody>
      </p:sp>
      <p:sp>
        <p:nvSpPr>
          <p:cNvPr id="7" name="TextBox 6"/>
          <p:cNvSpPr txBox="1"/>
          <p:nvPr/>
        </p:nvSpPr>
        <p:spPr>
          <a:xfrm>
            <a:off x="4531649" y="1644745"/>
            <a:ext cx="2759188" cy="1015663"/>
          </a:xfrm>
          <a:prstGeom prst="rect">
            <a:avLst/>
          </a:prstGeom>
          <a:noFill/>
        </p:spPr>
        <p:txBody>
          <a:bodyPr wrap="square" rtlCol="0">
            <a:spAutoFit/>
          </a:bodyPr>
          <a:lstStyle/>
          <a:p>
            <a:r>
              <a:rPr lang="en-US" dirty="0" smtClean="0"/>
              <a:t>stable, monotonic response with convergence</a:t>
            </a:r>
            <a:endParaRPr lang="en-US" dirty="0"/>
          </a:p>
        </p:txBody>
      </p:sp>
    </p:spTree>
    <p:extLst>
      <p:ext uri="{BB962C8B-B14F-4D97-AF65-F5344CB8AC3E}">
        <p14:creationId xmlns:p14="http://schemas.microsoft.com/office/powerpoint/2010/main" val="2181903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sponse_damped_sin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350" y="1304479"/>
            <a:ext cx="5950421" cy="4573172"/>
          </a:xfrm>
          <a:prstGeom prst="rect">
            <a:avLst/>
          </a:prstGeom>
        </p:spPr>
      </p:pic>
      <p:sp>
        <p:nvSpPr>
          <p:cNvPr id="2" name="Title 1"/>
          <p:cNvSpPr>
            <a:spLocks noGrp="1"/>
          </p:cNvSpPr>
          <p:nvPr>
            <p:ph type="title"/>
          </p:nvPr>
        </p:nvSpPr>
        <p:spPr>
          <a:xfrm>
            <a:off x="0" y="76200"/>
            <a:ext cx="8229600" cy="762000"/>
          </a:xfrm>
        </p:spPr>
        <p:txBody>
          <a:bodyPr/>
          <a:lstStyle/>
          <a:p>
            <a:r>
              <a:rPr lang="en-US" sz="3800" dirty="0" smtClean="0"/>
              <a:t>Stability: Difference in Responses</a:t>
            </a:r>
            <a:endParaRPr lang="en-US" sz="38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6</a:t>
            </a:fld>
            <a:endParaRPr lang="en-US"/>
          </a:p>
        </p:txBody>
      </p:sp>
      <p:sp>
        <p:nvSpPr>
          <p:cNvPr id="13" name="TextBox 12"/>
          <p:cNvSpPr txBox="1"/>
          <p:nvPr/>
        </p:nvSpPr>
        <p:spPr>
          <a:xfrm>
            <a:off x="807317" y="1297169"/>
            <a:ext cx="907093" cy="400110"/>
          </a:xfrm>
          <a:prstGeom prst="rect">
            <a:avLst/>
          </a:prstGeom>
          <a:noFill/>
        </p:spPr>
        <p:txBody>
          <a:bodyPr wrap="square" rtlCol="0">
            <a:spAutoFit/>
          </a:bodyPr>
          <a:lstStyle/>
          <a:p>
            <a:r>
              <a:rPr lang="en-US" i="1" dirty="0" smtClean="0"/>
              <a:t>x(t)</a:t>
            </a:r>
            <a:endParaRPr lang="en-US" i="1" dirty="0"/>
          </a:p>
        </p:txBody>
      </p:sp>
      <p:sp>
        <p:nvSpPr>
          <p:cNvPr id="14" name="TextBox 13"/>
          <p:cNvSpPr txBox="1"/>
          <p:nvPr/>
        </p:nvSpPr>
        <p:spPr>
          <a:xfrm>
            <a:off x="5838825" y="3681409"/>
            <a:ext cx="907093" cy="400110"/>
          </a:xfrm>
          <a:prstGeom prst="rect">
            <a:avLst/>
          </a:prstGeom>
          <a:noFill/>
        </p:spPr>
        <p:txBody>
          <a:bodyPr wrap="square" rtlCol="0">
            <a:spAutoFit/>
          </a:bodyPr>
          <a:lstStyle/>
          <a:p>
            <a:r>
              <a:rPr lang="en-US" i="1" dirty="0" smtClean="0"/>
              <a:t>time</a:t>
            </a:r>
            <a:endParaRPr lang="en-US" i="1" dirty="0"/>
          </a:p>
        </p:txBody>
      </p:sp>
      <p:sp>
        <p:nvSpPr>
          <p:cNvPr id="15" name="TextBox 14"/>
          <p:cNvSpPr txBox="1"/>
          <p:nvPr/>
        </p:nvSpPr>
        <p:spPr>
          <a:xfrm>
            <a:off x="4531649" y="1644745"/>
            <a:ext cx="2759188" cy="1015663"/>
          </a:xfrm>
          <a:prstGeom prst="rect">
            <a:avLst/>
          </a:prstGeom>
          <a:noFill/>
        </p:spPr>
        <p:txBody>
          <a:bodyPr wrap="square" rtlCol="0">
            <a:spAutoFit/>
          </a:bodyPr>
          <a:lstStyle/>
          <a:p>
            <a:r>
              <a:rPr lang="en-US" dirty="0" smtClean="0"/>
              <a:t>stable, oscillatory response with convergence</a:t>
            </a:r>
            <a:endParaRPr lang="en-US" dirty="0"/>
          </a:p>
        </p:txBody>
      </p:sp>
    </p:spTree>
    <p:extLst>
      <p:ext uri="{BB962C8B-B14F-4D97-AF65-F5344CB8AC3E}">
        <p14:creationId xmlns:p14="http://schemas.microsoft.com/office/powerpoint/2010/main" val="2486120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ponses_sin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23" y="1575908"/>
            <a:ext cx="6866693" cy="3669802"/>
          </a:xfrm>
          <a:prstGeom prst="rect">
            <a:avLst/>
          </a:prstGeom>
        </p:spPr>
      </p:pic>
      <p:sp>
        <p:nvSpPr>
          <p:cNvPr id="2" name="Title 1"/>
          <p:cNvSpPr>
            <a:spLocks noGrp="1"/>
          </p:cNvSpPr>
          <p:nvPr>
            <p:ph type="title"/>
          </p:nvPr>
        </p:nvSpPr>
        <p:spPr>
          <a:xfrm>
            <a:off x="0" y="76200"/>
            <a:ext cx="8229600" cy="762000"/>
          </a:xfrm>
        </p:spPr>
        <p:txBody>
          <a:bodyPr/>
          <a:lstStyle/>
          <a:p>
            <a:r>
              <a:rPr lang="en-US" sz="3800" dirty="0" smtClean="0"/>
              <a:t>Stability: Difference in Responses</a:t>
            </a:r>
            <a:endParaRPr lang="en-US" sz="38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7</a:t>
            </a:fld>
            <a:endParaRPr lang="en-US"/>
          </a:p>
        </p:txBody>
      </p:sp>
      <p:sp>
        <p:nvSpPr>
          <p:cNvPr id="9" name="TextBox 8"/>
          <p:cNvSpPr txBox="1"/>
          <p:nvPr/>
        </p:nvSpPr>
        <p:spPr>
          <a:xfrm>
            <a:off x="653110" y="1496734"/>
            <a:ext cx="907093" cy="400110"/>
          </a:xfrm>
          <a:prstGeom prst="rect">
            <a:avLst/>
          </a:prstGeom>
          <a:noFill/>
        </p:spPr>
        <p:txBody>
          <a:bodyPr wrap="square" rtlCol="0">
            <a:spAutoFit/>
          </a:bodyPr>
          <a:lstStyle/>
          <a:p>
            <a:r>
              <a:rPr lang="en-US" i="1" dirty="0" smtClean="0"/>
              <a:t>x(t)</a:t>
            </a:r>
            <a:endParaRPr lang="en-US" i="1" dirty="0"/>
          </a:p>
        </p:txBody>
      </p:sp>
      <p:sp>
        <p:nvSpPr>
          <p:cNvPr id="10" name="TextBox 9"/>
          <p:cNvSpPr txBox="1"/>
          <p:nvPr/>
        </p:nvSpPr>
        <p:spPr>
          <a:xfrm>
            <a:off x="6892102" y="3871904"/>
            <a:ext cx="907093" cy="400110"/>
          </a:xfrm>
          <a:prstGeom prst="rect">
            <a:avLst/>
          </a:prstGeom>
          <a:noFill/>
        </p:spPr>
        <p:txBody>
          <a:bodyPr wrap="square" rtlCol="0">
            <a:spAutoFit/>
          </a:bodyPr>
          <a:lstStyle/>
          <a:p>
            <a:r>
              <a:rPr lang="en-US" i="1" dirty="0" smtClean="0"/>
              <a:t>time</a:t>
            </a:r>
            <a:endParaRPr lang="en-US" i="1" dirty="0"/>
          </a:p>
        </p:txBody>
      </p:sp>
      <p:sp>
        <p:nvSpPr>
          <p:cNvPr id="17" name="TextBox 16"/>
          <p:cNvSpPr txBox="1"/>
          <p:nvPr/>
        </p:nvSpPr>
        <p:spPr>
          <a:xfrm>
            <a:off x="4933650" y="1014260"/>
            <a:ext cx="2759188" cy="707886"/>
          </a:xfrm>
          <a:prstGeom prst="rect">
            <a:avLst/>
          </a:prstGeom>
          <a:noFill/>
        </p:spPr>
        <p:txBody>
          <a:bodyPr wrap="square" rtlCol="0">
            <a:spAutoFit/>
          </a:bodyPr>
          <a:lstStyle/>
          <a:p>
            <a:r>
              <a:rPr lang="en-US" dirty="0" smtClean="0"/>
              <a:t>oscillatory response without convergence</a:t>
            </a:r>
            <a:endParaRPr lang="en-US" dirty="0"/>
          </a:p>
        </p:txBody>
      </p:sp>
    </p:spTree>
    <p:extLst>
      <p:ext uri="{BB962C8B-B14F-4D97-AF65-F5344CB8AC3E}">
        <p14:creationId xmlns:p14="http://schemas.microsoft.com/office/powerpoint/2010/main" val="1100804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577462" y="3667388"/>
            <a:ext cx="2887098" cy="707886"/>
          </a:xfrm>
          <a:prstGeom prst="rect">
            <a:avLst/>
          </a:prstGeom>
          <a:noFill/>
          <a:ln w="38100" cmpd="sng">
            <a:noFill/>
          </a:ln>
          <a:effectLst/>
        </p:spPr>
        <p:txBody>
          <a:bodyPr wrap="square" rtlCol="0">
            <a:spAutoFit/>
          </a:bodyPr>
          <a:lstStyle/>
          <a:p>
            <a:r>
              <a:rPr lang="en-US" dirty="0" smtClean="0"/>
              <a:t>Undamped oscillation is </a:t>
            </a:r>
            <a:r>
              <a:rPr lang="en-US" b="1" dirty="0" smtClean="0"/>
              <a:t>undesirable</a:t>
            </a:r>
            <a:r>
              <a:rPr lang="en-US" dirty="0" smtClean="0"/>
              <a:t> behavior.</a:t>
            </a:r>
            <a:endParaRPr lang="en-US" dirty="0"/>
          </a:p>
        </p:txBody>
      </p:sp>
      <p:sp>
        <p:nvSpPr>
          <p:cNvPr id="2" name="Title 1"/>
          <p:cNvSpPr>
            <a:spLocks noGrp="1"/>
          </p:cNvSpPr>
          <p:nvPr>
            <p:ph type="title"/>
          </p:nvPr>
        </p:nvSpPr>
        <p:spPr>
          <a:xfrm>
            <a:off x="0" y="76200"/>
            <a:ext cx="8229600" cy="762000"/>
          </a:xfrm>
        </p:spPr>
        <p:txBody>
          <a:bodyPr/>
          <a:lstStyle/>
          <a:p>
            <a:r>
              <a:rPr lang="en-US" sz="3800" dirty="0" smtClean="0"/>
              <a:t>Stability: Difference in Responses</a:t>
            </a:r>
            <a:endParaRPr lang="en-US" sz="3800"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8</a:t>
            </a:fld>
            <a:endParaRPr lang="en-US"/>
          </a:p>
        </p:txBody>
      </p:sp>
      <p:pic>
        <p:nvPicPr>
          <p:cNvPr id="12" name="Picture 11" descr="Responses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07" y="728517"/>
            <a:ext cx="3517681" cy="2433063"/>
          </a:xfrm>
          <a:prstGeom prst="rect">
            <a:avLst/>
          </a:prstGeom>
        </p:spPr>
      </p:pic>
      <p:pic>
        <p:nvPicPr>
          <p:cNvPr id="13" name="Picture 12" descr="Response_damped_sin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76" y="3122851"/>
            <a:ext cx="3379399" cy="2597223"/>
          </a:xfrm>
          <a:prstGeom prst="rect">
            <a:avLst/>
          </a:prstGeom>
        </p:spPr>
      </p:pic>
      <p:pic>
        <p:nvPicPr>
          <p:cNvPr id="14" name="Picture 13" descr="Responses_sin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980" y="872321"/>
            <a:ext cx="3941532" cy="2106493"/>
          </a:xfrm>
          <a:prstGeom prst="rect">
            <a:avLst/>
          </a:prstGeom>
        </p:spPr>
      </p:pic>
      <p:sp>
        <p:nvSpPr>
          <p:cNvPr id="8" name="Rounded Rectangle 7"/>
          <p:cNvSpPr/>
          <p:nvPr/>
        </p:nvSpPr>
        <p:spPr>
          <a:xfrm>
            <a:off x="219273" y="816638"/>
            <a:ext cx="3380463" cy="5067895"/>
          </a:xfrm>
          <a:prstGeom prst="roundRect">
            <a:avLst/>
          </a:prstGeom>
          <a:ln w="38100" cmpd="sng">
            <a:solidFill>
              <a:schemeClr val="accent1">
                <a:lumMod val="75000"/>
              </a:schemeClr>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15" name="Rounded Rectangle 14"/>
          <p:cNvSpPr/>
          <p:nvPr/>
        </p:nvSpPr>
        <p:spPr>
          <a:xfrm>
            <a:off x="3971413" y="813702"/>
            <a:ext cx="4105156" cy="2155978"/>
          </a:xfrm>
          <a:prstGeom prst="roundRect">
            <a:avLst/>
          </a:prstGeom>
          <a:ln w="38100" cmpd="sng">
            <a:solidFill>
              <a:srgbClr val="FF3E5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Frutiger Linotype" charset="0"/>
              <a:ea typeface="ＭＳ Ｐゴシック" charset="0"/>
            </a:endParaRPr>
          </a:p>
        </p:txBody>
      </p:sp>
      <p:sp>
        <p:nvSpPr>
          <p:cNvPr id="16" name="TextBox 15"/>
          <p:cNvSpPr txBox="1"/>
          <p:nvPr/>
        </p:nvSpPr>
        <p:spPr>
          <a:xfrm>
            <a:off x="4565026" y="4891425"/>
            <a:ext cx="2887098" cy="1015663"/>
          </a:xfrm>
          <a:prstGeom prst="rect">
            <a:avLst/>
          </a:prstGeom>
          <a:noFill/>
          <a:ln w="38100" cmpd="sng">
            <a:noFill/>
          </a:ln>
          <a:effectLst/>
        </p:spPr>
        <p:txBody>
          <a:bodyPr wrap="square" rtlCol="0">
            <a:spAutoFit/>
          </a:bodyPr>
          <a:lstStyle/>
          <a:p>
            <a:r>
              <a:rPr lang="en-US" dirty="0" smtClean="0"/>
              <a:t>Convergence to a fixed point is </a:t>
            </a:r>
            <a:r>
              <a:rPr lang="en-US" b="1" dirty="0" smtClean="0"/>
              <a:t>desirable</a:t>
            </a:r>
            <a:r>
              <a:rPr lang="en-US" dirty="0" smtClean="0"/>
              <a:t> behavior.</a:t>
            </a:r>
            <a:endParaRPr lang="en-US" dirty="0"/>
          </a:p>
        </p:txBody>
      </p:sp>
      <p:sp>
        <p:nvSpPr>
          <p:cNvPr id="36" name="Left Arrow 35"/>
          <p:cNvSpPr/>
          <p:nvPr/>
        </p:nvSpPr>
        <p:spPr>
          <a:xfrm>
            <a:off x="3736783" y="5098595"/>
            <a:ext cx="712638" cy="466126"/>
          </a:xfrm>
          <a:prstGeom prst="leftArrow">
            <a:avLst/>
          </a:prstGeom>
          <a:solidFill>
            <a:schemeClr val="accent1"/>
          </a:solidFill>
          <a:ln w="12700" cmpd="sng">
            <a:solidFill>
              <a:schemeClr val="tx1"/>
            </a:solidFill>
          </a:ln>
          <a:effectLst>
            <a:outerShdw blurRad="50800" dist="38100" dir="2700000" algn="tl" rotWithShape="0">
              <a:srgbClr val="000000">
                <a:alpha val="43000"/>
              </a:srgbClr>
            </a:outerShdw>
          </a:effectLst>
          <a:scene3d>
            <a:camera prst="orthographicFront"/>
            <a:lightRig rig="threePt" dir="t"/>
          </a:scene3d>
          <a:sp3d>
            <a:bevelT/>
          </a:sp3d>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38" name="Rectangle 37"/>
          <p:cNvSpPr/>
          <p:nvPr/>
        </p:nvSpPr>
        <p:spPr>
          <a:xfrm>
            <a:off x="4608423" y="3645851"/>
            <a:ext cx="2832280" cy="813236"/>
          </a:xfrm>
          <a:prstGeom prst="rect">
            <a:avLst/>
          </a:prstGeom>
          <a:ln w="38100" cmpd="sng">
            <a:solidFill>
              <a:srgbClr val="FF3E50"/>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39" name="Rectangle 38"/>
          <p:cNvSpPr/>
          <p:nvPr/>
        </p:nvSpPr>
        <p:spPr>
          <a:xfrm>
            <a:off x="4608423" y="4876450"/>
            <a:ext cx="2832280" cy="1030637"/>
          </a:xfrm>
          <a:prstGeom prst="rect">
            <a:avLst/>
          </a:prstGeom>
          <a:ln w="38100" cmpd="sng">
            <a:solidFill>
              <a:schemeClr val="accent1"/>
            </a:solidFill>
          </a:ln>
          <a:effectLst>
            <a:outerShdw blurRad="50800" dist="38100" dir="2700000" algn="tl" rotWithShape="0">
              <a:srgbClr val="000000">
                <a:alpha val="43000"/>
              </a:srgb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40" name="Left Arrow 39"/>
          <p:cNvSpPr/>
          <p:nvPr/>
        </p:nvSpPr>
        <p:spPr>
          <a:xfrm rot="5400000">
            <a:off x="5791555" y="3079272"/>
            <a:ext cx="466015" cy="466126"/>
          </a:xfrm>
          <a:prstGeom prst="leftArrow">
            <a:avLst/>
          </a:prstGeom>
          <a:solidFill>
            <a:srgbClr val="FF3E50"/>
          </a:solidFill>
          <a:ln w="12700" cmpd="sng">
            <a:solidFill>
              <a:schemeClr val="tx1"/>
            </a:solidFill>
          </a:ln>
          <a:effectLst>
            <a:outerShdw blurRad="50800" dist="38100" dir="2700000" algn="tl" rotWithShape="0">
              <a:srgbClr val="000000">
                <a:alpha val="43000"/>
              </a:srgbClr>
            </a:outerShdw>
          </a:effectLst>
          <a:scene3d>
            <a:camera prst="orthographicFront"/>
            <a:lightRig rig="threePt" dir="t"/>
          </a:scene3d>
          <a:sp3d>
            <a:bevelT/>
          </a:sp3d>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Tree>
    <p:extLst>
      <p:ext uri="{BB962C8B-B14F-4D97-AF65-F5344CB8AC3E}">
        <p14:creationId xmlns:p14="http://schemas.microsoft.com/office/powerpoint/2010/main" val="39402098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p:bldP spid="36" grpId="0" animBg="1"/>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TT0.1_C125000_W012501.665_s018.8608_Flows1_Runs1.pdf"/>
          <p:cNvPicPr>
            <a:picLocks noGrp="1" noChangeAspect="1"/>
          </p:cNvPicPr>
          <p:nvPr>
            <p:ph idx="1"/>
          </p:nvPr>
        </p:nvPicPr>
        <p:blipFill>
          <a:blip r:embed="rId3">
            <a:extLst>
              <a:ext uri="{28A0092B-C50C-407E-A947-70E740481C1C}">
                <a14:useLocalDpi xmlns:a14="http://schemas.microsoft.com/office/drawing/2010/main" val="0"/>
              </a:ext>
            </a:extLst>
          </a:blip>
          <a:srcRect l="-9999" r="-9999"/>
          <a:stretch>
            <a:fillRect/>
          </a:stretch>
        </p:blipFill>
        <p:spPr>
          <a:xfrm>
            <a:off x="-1914" y="1434066"/>
            <a:ext cx="6275103" cy="3813810"/>
          </a:xfrm>
        </p:spPr>
      </p:pic>
      <p:sp>
        <p:nvSpPr>
          <p:cNvPr id="2" name="Title 1"/>
          <p:cNvSpPr>
            <a:spLocks noGrp="1"/>
          </p:cNvSpPr>
          <p:nvPr>
            <p:ph type="title"/>
          </p:nvPr>
        </p:nvSpPr>
        <p:spPr>
          <a:xfrm>
            <a:off x="-72569" y="152400"/>
            <a:ext cx="8372467" cy="762000"/>
          </a:xfrm>
        </p:spPr>
        <p:txBody>
          <a:bodyPr/>
          <a:lstStyle/>
          <a:p>
            <a:r>
              <a:rPr lang="en-US" dirty="0" smtClean="0"/>
              <a:t>Instability with TCP CUBIC</a:t>
            </a:r>
            <a:endParaRPr lang="en-US" dirty="0"/>
          </a:p>
        </p:txBody>
      </p:sp>
      <p:sp>
        <p:nvSpPr>
          <p:cNvPr id="4" name="Slide Number Placeholder 3"/>
          <p:cNvSpPr>
            <a:spLocks noGrp="1"/>
          </p:cNvSpPr>
          <p:nvPr>
            <p:ph type="sldNum" sz="quarter" idx="10"/>
          </p:nvPr>
        </p:nvSpPr>
        <p:spPr/>
        <p:txBody>
          <a:bodyPr/>
          <a:lstStyle/>
          <a:p>
            <a:pPr>
              <a:defRPr/>
            </a:pPr>
            <a:fld id="{30DB8A89-D65B-2F47-BC86-BF2FE85493FA}" type="slidenum">
              <a:rPr lang="en-US" smtClean="0"/>
              <a:pPr>
                <a:defRPr/>
              </a:pPr>
              <a:t>9</a:t>
            </a:fld>
            <a:endParaRPr lang="en-US"/>
          </a:p>
        </p:txBody>
      </p:sp>
      <p:sp>
        <p:nvSpPr>
          <p:cNvPr id="7" name="Rectangle 6"/>
          <p:cNvSpPr/>
          <p:nvPr/>
        </p:nvSpPr>
        <p:spPr bwMode="auto">
          <a:xfrm>
            <a:off x="316176" y="1387880"/>
            <a:ext cx="5501463" cy="3882620"/>
          </a:xfrm>
          <a:prstGeom prst="rect">
            <a:avLst/>
          </a:prstGeom>
          <a:no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Frutiger Linotype" charset="0"/>
              <a:ea typeface="ＭＳ Ｐゴシック" charset="0"/>
            </a:endParaRPr>
          </a:p>
        </p:txBody>
      </p:sp>
      <p:sp>
        <p:nvSpPr>
          <p:cNvPr id="10" name="TextBox 9"/>
          <p:cNvSpPr txBox="1"/>
          <p:nvPr/>
        </p:nvSpPr>
        <p:spPr>
          <a:xfrm>
            <a:off x="5920378" y="3980406"/>
            <a:ext cx="2238415" cy="1323439"/>
          </a:xfrm>
          <a:prstGeom prst="rect">
            <a:avLst/>
          </a:prstGeom>
          <a:noFill/>
        </p:spPr>
        <p:txBody>
          <a:bodyPr wrap="square" rtlCol="0">
            <a:spAutoFit/>
          </a:bodyPr>
          <a:lstStyle/>
          <a:p>
            <a:r>
              <a:rPr lang="en-US" dirty="0" smtClean="0">
                <a:solidFill>
                  <a:srgbClr val="FF0000"/>
                </a:solidFill>
              </a:rPr>
              <a:t>This choice </a:t>
            </a:r>
            <a:r>
              <a:rPr lang="en-US" dirty="0" smtClean="0">
                <a:solidFill>
                  <a:srgbClr val="FF0000"/>
                </a:solidFill>
              </a:rPr>
              <a:t>of </a:t>
            </a:r>
          </a:p>
          <a:p>
            <a:r>
              <a:rPr lang="en-US" dirty="0" smtClean="0">
                <a:solidFill>
                  <a:srgbClr val="FF0000"/>
                </a:solidFill>
              </a:rPr>
              <a:t>initial </a:t>
            </a:r>
            <a:r>
              <a:rPr lang="en-US" dirty="0" smtClean="0">
                <a:solidFill>
                  <a:srgbClr val="FF0000"/>
                </a:solidFill>
              </a:rPr>
              <a:t>conditions leads to unstable behavior.</a:t>
            </a:r>
            <a:endParaRPr lang="en-US" dirty="0">
              <a:solidFill>
                <a:srgbClr val="FF0000"/>
              </a:solidFill>
            </a:endParaRPr>
          </a:p>
        </p:txBody>
      </p:sp>
      <p:sp>
        <p:nvSpPr>
          <p:cNvPr id="18" name="TextBox 17"/>
          <p:cNvSpPr txBox="1"/>
          <p:nvPr/>
        </p:nvSpPr>
        <p:spPr>
          <a:xfrm>
            <a:off x="5905174" y="1161100"/>
            <a:ext cx="2258661" cy="1631216"/>
          </a:xfrm>
          <a:prstGeom prst="rect">
            <a:avLst/>
          </a:prstGeom>
          <a:noFill/>
        </p:spPr>
        <p:txBody>
          <a:bodyPr wrap="square" rtlCol="0">
            <a:spAutoFit/>
          </a:bodyPr>
          <a:lstStyle/>
          <a:p>
            <a:r>
              <a:rPr lang="en-US" dirty="0" smtClean="0"/>
              <a:t>Fluid model simulation.</a:t>
            </a:r>
          </a:p>
          <a:p>
            <a:r>
              <a:rPr lang="en-US" dirty="0" smtClean="0"/>
              <a:t>Link capacity of </a:t>
            </a:r>
          </a:p>
          <a:p>
            <a:r>
              <a:rPr lang="en-US" dirty="0" smtClean="0"/>
              <a:t>1 </a:t>
            </a:r>
            <a:r>
              <a:rPr lang="en-US" dirty="0" err="1" smtClean="0"/>
              <a:t>Gbps</a:t>
            </a:r>
            <a:r>
              <a:rPr lang="en-US" dirty="0" smtClean="0"/>
              <a:t>, </a:t>
            </a:r>
          </a:p>
          <a:p>
            <a:r>
              <a:rPr lang="en-US" dirty="0" smtClean="0"/>
              <a:t>delay of 100 </a:t>
            </a:r>
            <a:r>
              <a:rPr lang="en-US" dirty="0" err="1" smtClean="0"/>
              <a:t>ms.</a:t>
            </a:r>
            <a:endParaRPr lang="en-US" dirty="0"/>
          </a:p>
        </p:txBody>
      </p:sp>
    </p:spTree>
    <p:extLst>
      <p:ext uri="{BB962C8B-B14F-4D97-AF65-F5344CB8AC3E}">
        <p14:creationId xmlns:p14="http://schemas.microsoft.com/office/powerpoint/2010/main" val="2168094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497"/>
  <p:tag name="DEFAULTHEIGHT" val="4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MassTemplate">
  <a:themeElements>
    <a:clrScheme name="Slide Master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lide Master">
      <a:majorFont>
        <a:latin typeface="Frutiger Linotype"/>
        <a:ea typeface="ＭＳ Ｐゴシック"/>
        <a:cs typeface=""/>
      </a:majorFont>
      <a:minorFont>
        <a:latin typeface="Frutiger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a:ln>
              <a:noFill/>
            </a:ln>
            <a:solidFill>
              <a:schemeClr val="tx1"/>
            </a:solidFill>
            <a:effectLst/>
            <a:latin typeface="Frutiger Linotype" charset="0"/>
            <a:ea typeface="ＭＳ Ｐゴシック"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a:ln>
              <a:noFill/>
            </a:ln>
            <a:solidFill>
              <a:schemeClr val="tx1"/>
            </a:solidFill>
            <a:effectLst/>
            <a:latin typeface="Frutiger Linotype" charset="0"/>
            <a:ea typeface="ＭＳ Ｐゴシック" charset="0"/>
          </a:defRPr>
        </a:defPPr>
      </a:lstStyle>
    </a:lnDef>
  </a:objectDefaults>
  <a:extraClrSchemeLst>
    <a:extraClrScheme>
      <a:clrScheme name="Slide Maste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lide Master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lide Master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lide Maste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lide Maste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lide Master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UMassTemplate.potx</Template>
  <TotalTime>1472310060</TotalTime>
  <Words>2122</Words>
  <Application>Microsoft Macintosh PowerPoint</Application>
  <PresentationFormat>Custom</PresentationFormat>
  <Paragraphs>223</Paragraphs>
  <Slides>33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UMassTemplate</vt:lpstr>
      <vt:lpstr>PowerPoint.Show.8</vt:lpstr>
      <vt:lpstr>Towards Stability Analysis of Data Transport Mechanisms: a Fluid Model and an Application </vt:lpstr>
      <vt:lpstr>Background</vt:lpstr>
      <vt:lpstr>Contributions of this Work</vt:lpstr>
      <vt:lpstr>Brief Introduction to Stability</vt:lpstr>
      <vt:lpstr>Stability: Difference in Responses</vt:lpstr>
      <vt:lpstr>Stability: Difference in Responses</vt:lpstr>
      <vt:lpstr>Stability: Difference in Responses</vt:lpstr>
      <vt:lpstr>Stability: Difference in Responses</vt:lpstr>
      <vt:lpstr>Instability with TCP CUBIC</vt:lpstr>
      <vt:lpstr>Stability with TCP CUBIC</vt:lpstr>
      <vt:lpstr>The Lesson</vt:lpstr>
      <vt:lpstr>Previous Work</vt:lpstr>
      <vt:lpstr>Definitions</vt:lpstr>
      <vt:lpstr>TCP CUBIC: Definition</vt:lpstr>
      <vt:lpstr>TCP CUBIC in Steady State</vt:lpstr>
      <vt:lpstr>Modeling CUBIC</vt:lpstr>
      <vt:lpstr>New Approach</vt:lpstr>
      <vt:lpstr>Example: TCP CUBIC</vt:lpstr>
      <vt:lpstr>Example: TCP Reno</vt:lpstr>
      <vt:lpstr>New Model</vt:lpstr>
      <vt:lpstr>New Model: First DE</vt:lpstr>
      <vt:lpstr>New Model: Second DE</vt:lpstr>
      <vt:lpstr>Application to CUBIC</vt:lpstr>
      <vt:lpstr>Asymptotic Stability</vt:lpstr>
      <vt:lpstr>Examples: Fluid Model</vt:lpstr>
      <vt:lpstr>Model Validation</vt:lpstr>
      <vt:lpstr>Summary</vt:lpstr>
      <vt:lpstr>Thank you!</vt:lpstr>
      <vt:lpstr>Model Equivalence</vt:lpstr>
      <vt:lpstr>Initial Attempt to Model CUBIC</vt:lpstr>
      <vt:lpstr>Current and Future Work</vt:lpstr>
      <vt:lpstr>Examples</vt:lpstr>
      <vt:lpstr>Model Validation</vt:lpstr>
    </vt:vector>
  </TitlesOfParts>
  <Company>University of Massachusetts, Amherst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Class-Directed Memory Management</dc:title>
  <dc:subject>garbage collection</dc:subject>
  <dc:creator>Emery Berger</dc:creator>
  <cp:lastModifiedBy>CSCF CSCF</cp:lastModifiedBy>
  <cp:revision>1288</cp:revision>
  <cp:lastPrinted>2018-04-17T16:15:44Z</cp:lastPrinted>
  <dcterms:created xsi:type="dcterms:W3CDTF">2000-02-24T04:19:41Z</dcterms:created>
  <dcterms:modified xsi:type="dcterms:W3CDTF">2018-04-18T00:11:07Z</dcterms:modified>
</cp:coreProperties>
</file>