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84" r:id="rId1"/>
  </p:sldMasterIdLst>
  <p:notesMasterIdLst>
    <p:notesMasterId r:id="rId64"/>
  </p:notesMasterIdLst>
  <p:sldIdLst>
    <p:sldId id="256" r:id="rId2"/>
    <p:sldId id="296" r:id="rId3"/>
    <p:sldId id="299" r:id="rId4"/>
    <p:sldId id="257" r:id="rId5"/>
    <p:sldId id="297" r:id="rId6"/>
    <p:sldId id="258" r:id="rId7"/>
    <p:sldId id="259" r:id="rId8"/>
    <p:sldId id="260" r:id="rId9"/>
    <p:sldId id="261" r:id="rId10"/>
    <p:sldId id="29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300" r:id="rId24"/>
    <p:sldId id="275" r:id="rId25"/>
    <p:sldId id="276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291" r:id="rId57"/>
    <p:sldId id="292" r:id="rId58"/>
    <p:sldId id="293" r:id="rId59"/>
    <p:sldId id="294" r:id="rId60"/>
    <p:sldId id="295" r:id="rId61"/>
    <p:sldId id="319" r:id="rId62"/>
    <p:sldId id="26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D9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455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tableStyles" Target="tableStyle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presProps" Target="pres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printerSettings" Target="printerSettings/printerSettings1.bin"/><Relationship Id="rId67" Type="http://schemas.openxmlformats.org/officeDocument/2006/relationships/viewProps" Target="viewProp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theme" Target="theme/theme1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868D-413D-9442-870C-363685C30A58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0A502-FD0B-0747-8D0E-FBF44A470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Define public goods game when everyone is only player with their friends/neighbors.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explain why this is a dilemma: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	- contributing one more unit returns a/n to each player, since a/n &lt; 1, the dominant strategy is to contribute 0	- again, since contributing one more unit returns a/n to each player there are n player the overall increase to all players is a &gt; 1 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	   thus to maximize (social welfare) all players contribute e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Could also put in a table that shows how the average contributions levels vary with clustering coefficient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Could put a slide in after this showing that the the gap between black and blue in 4_k_6 rand and random regular fit the theory from my EC ’06 paper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change color of error bars use most recent plot (also for 4_k_6_cycle)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35AD-0FA4-414A-B23D-B4193BBF893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mturk</a:t>
            </a:r>
            <a:r>
              <a:rPr lang="en-US" dirty="0" smtClean="0"/>
              <a:t> methods </a:t>
            </a:r>
            <a:r>
              <a:rPr lang="en-US" baseline="0" dirty="0" smtClean="0"/>
              <a:t>paper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535AD-0FA4-414A-B23D-B4193BBF893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 = \frac{1}{n} \sum_{v \in V} \frac{|\Delta \mbox{'s on v}|}{\binom{\deg(v)}{2}}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maybe only talk about clustering coefficient?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maybe cut the other columns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Give all parameters for the investment game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Before I get to results any questions about format of experiments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skip?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update the figure above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cite duncan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As you can see contribution levels go down, what can we do to increase contribution levels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Key point, if you change the game, can get cooperation, we don’t change the game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double check Rand and Sefton bullets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Ask students to guess whether they think dummies matter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10-dummies make a  concave curve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0-dummies make a convex curve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4975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2280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F9BEE7-2BC5-514E-B775-00758417BD97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B9E633-3644-C840-BDF7-D673B085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9" Type="http://schemas.openxmlformats.org/officeDocument/2006/relationships/image" Target="../media/image41.png"/><Relationship Id="rId3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df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7" Type="http://schemas.openxmlformats.org/officeDocument/2006/relationships/image" Target="../media/image39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8" Type="http://schemas.openxmlformats.org/officeDocument/2006/relationships/image" Target="../media/image40.png"/><Relationship Id="rId13" Type="http://schemas.openxmlformats.org/officeDocument/2006/relationships/image" Target="../media/image47.png"/><Relationship Id="rId10" Type="http://schemas.openxmlformats.org/officeDocument/2006/relationships/image" Target="../media/image35.png"/><Relationship Id="rId5" Type="http://schemas.openxmlformats.org/officeDocument/2006/relationships/image" Target="../media/image37.png"/><Relationship Id="rId12" Type="http://schemas.openxmlformats.org/officeDocument/2006/relationships/image" Target="../media/image46.pdf"/><Relationship Id="rId2" Type="http://schemas.openxmlformats.org/officeDocument/2006/relationships/image" Target="../media/image44.pdf"/><Relationship Id="rId9" Type="http://schemas.openxmlformats.org/officeDocument/2006/relationships/image" Target="../media/image41.png"/><Relationship Id="rId3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4.png"/><Relationship Id="rId10" Type="http://schemas.openxmlformats.org/officeDocument/2006/relationships/image" Target="../media/image35.png"/><Relationship Id="rId5" Type="http://schemas.openxmlformats.org/officeDocument/2006/relationships/image" Target="../media/image37.png"/><Relationship Id="rId7" Type="http://schemas.openxmlformats.org/officeDocument/2006/relationships/image" Target="../media/image39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df"/><Relationship Id="rId9" Type="http://schemas.openxmlformats.org/officeDocument/2006/relationships/image" Target="../media/image41.png"/><Relationship Id="rId3" Type="http://schemas.openxmlformats.org/officeDocument/2006/relationships/image" Target="../media/image49.png"/><Relationship Id="rId6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4" Type="http://schemas.openxmlformats.org/officeDocument/2006/relationships/image" Target="../media/image34.png"/><Relationship Id="rId10" Type="http://schemas.openxmlformats.org/officeDocument/2006/relationships/image" Target="../media/image40.png"/><Relationship Id="rId5" Type="http://schemas.openxmlformats.org/officeDocument/2006/relationships/image" Target="../media/image37.png"/><Relationship Id="rId7" Type="http://schemas.openxmlformats.org/officeDocument/2006/relationships/image" Target="../media/image36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df"/><Relationship Id="rId9" Type="http://schemas.openxmlformats.org/officeDocument/2006/relationships/image" Target="../media/image39.png"/><Relationship Id="rId3" Type="http://schemas.openxmlformats.org/officeDocument/2006/relationships/image" Target="../media/image67.png"/><Relationship Id="rId6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df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9" Type="http://schemas.openxmlformats.org/officeDocument/2006/relationships/image" Target="../media/image78.png"/><Relationship Id="rId3" Type="http://schemas.openxmlformats.org/officeDocument/2006/relationships/image" Target="../media/image72.png"/><Relationship Id="rId6" Type="http://schemas.openxmlformats.org/officeDocument/2006/relationships/image" Target="../media/image75.pd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df"/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4.png"/><Relationship Id="rId10" Type="http://schemas.openxmlformats.org/officeDocument/2006/relationships/image" Target="../media/image35.png"/><Relationship Id="rId5" Type="http://schemas.openxmlformats.org/officeDocument/2006/relationships/image" Target="../media/image37.png"/><Relationship Id="rId7" Type="http://schemas.openxmlformats.org/officeDocument/2006/relationships/image" Target="../media/image39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df"/><Relationship Id="rId9" Type="http://schemas.openxmlformats.org/officeDocument/2006/relationships/image" Target="../media/image41.png"/><Relationship Id="rId3" Type="http://schemas.openxmlformats.org/officeDocument/2006/relationships/image" Target="../media/image82.png"/><Relationship Id="rId6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df"/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df"/><Relationship Id="rId3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ssrn.com/abstract=1691163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Synchronous Experiments on Mechanical Turk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Mason</a:t>
            </a:r>
          </a:p>
          <a:p>
            <a:r>
              <a:rPr lang="en-US" dirty="0" smtClean="0"/>
              <a:t>Sid </a:t>
            </a:r>
            <a:r>
              <a:rPr lang="en-US" dirty="0" err="1" smtClean="0"/>
              <a:t>Suri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public goods game over networks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36612"/>
          </a:xfrm>
        </p:spPr>
        <p:txBody>
          <a:bodyPr>
            <a:normAutofit/>
          </a:bodyPr>
          <a:lstStyle/>
          <a:p>
            <a:r>
              <a:rPr lang="en-US" dirty="0" smtClean="0"/>
              <a:t>Social Dilemmas in Networks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3" y="1447800"/>
            <a:ext cx="460586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social dilemma occurs when the interest of the individual is at odds with the interest of the collective.</a:t>
            </a:r>
          </a:p>
          <a:p>
            <a:r>
              <a:rPr lang="en-US" sz="2800" dirty="0" smtClean="0"/>
              <a:t>In social networking sites one’s contributions are only seen by friends.</a:t>
            </a:r>
          </a:p>
          <a:p>
            <a:pPr lvl="1"/>
            <a:r>
              <a:rPr lang="en-US" dirty="0" smtClean="0"/>
              <a:t>E.g. photos in </a:t>
            </a:r>
            <a:r>
              <a:rPr lang="en-US" dirty="0" err="1" smtClean="0"/>
              <a:t>Flickr</a:t>
            </a:r>
            <a:r>
              <a:rPr lang="en-US" dirty="0" smtClean="0"/>
              <a:t>, status updates in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More contributions, more engaged group, better for everyone</a:t>
            </a:r>
          </a:p>
          <a:p>
            <a:pPr lvl="1"/>
            <a:r>
              <a:rPr lang="en-US" dirty="0" smtClean="0"/>
              <a:t>Why contribute when one can free ride?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-14303" b="-14303"/>
          <a:stretch>
            <a:fillRect/>
          </a:stretch>
        </p:blipFill>
        <p:spPr bwMode="auto"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Public Goods Games Over Networks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607219" y="1773564"/>
            <a:ext cx="7974211" cy="2196703"/>
          </a:xfrm>
          <a:ln/>
        </p:spPr>
        <p:txBody>
          <a:bodyPr lIns="64291" tIns="32146" rIns="64291" bIns="32146">
            <a:normAutofit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u="sng" dirty="0"/>
              <a:t>Players:</a:t>
            </a:r>
            <a:r>
              <a:rPr lang="en-US" dirty="0"/>
              <a:t> nodes in</a:t>
            </a:r>
            <a:r>
              <a:rPr lang="en-US" dirty="0" smtClean="0"/>
              <a:t> a network </a:t>
            </a:r>
            <a:r>
              <a:rPr lang="en-US" dirty="0"/>
              <a:t>G=(V,E), |V|=</a:t>
            </a:r>
            <a:r>
              <a:rPr lang="en-US" dirty="0" err="1"/>
              <a:t>n</a:t>
            </a:r>
            <a:endParaRPr lang="en-US" dirty="0"/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u="sng" dirty="0"/>
              <a:t>Actions:</a:t>
            </a:r>
            <a:r>
              <a:rPr lang="en-US" dirty="0"/>
              <a:t> 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dirty="0"/>
              <a:t>each player has endowment </a:t>
            </a:r>
            <a:r>
              <a:rPr lang="en-US" dirty="0" err="1"/>
              <a:t>e</a:t>
            </a:r>
            <a:endParaRPr lang="en-US" dirty="0"/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dirty="0"/>
              <a:t>player </a:t>
            </a:r>
            <a:r>
              <a:rPr lang="en-US" dirty="0" err="1"/>
              <a:t>p</a:t>
            </a:r>
            <a:r>
              <a:rPr lang="en-US" dirty="0"/>
              <a:t> contributes                  simultaneously with other players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u="sng" dirty="0"/>
              <a:t>Payoff: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616149" y="4996365"/>
            <a:ext cx="7902773" cy="87510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9558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Use regular graphs so the marginal rate of return is the same</a:t>
            </a:r>
          </a:p>
          <a:p>
            <a:pPr marL="49558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Similar to </a:t>
            </a:r>
            <a:r>
              <a:rPr lang="en-US" sz="2400" dirty="0" err="1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Cassar</a:t>
            </a: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 ‘06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4942" y="3049407"/>
            <a:ext cx="1203275" cy="39290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/>
          </p:cNvSpPr>
          <p:nvPr/>
        </p:nvSpPr>
        <p:spPr bwMode="auto">
          <a:xfrm>
            <a:off x="5409278" y="3958309"/>
            <a:ext cx="692798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where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11F8865F-D439-D44C-BEEE-52091E81728C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12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711" y="3869012"/>
            <a:ext cx="3482578" cy="7322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0078" y="3939766"/>
            <a:ext cx="2259211" cy="6072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969" y="2884289"/>
            <a:ext cx="4076402" cy="27592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Public Goods Games Over Networks: Example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76603ACA-C52E-D24D-ABAC-715675C3FF0E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13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414" y="2312789"/>
            <a:ext cx="2830711" cy="5893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015" y="5679281"/>
            <a:ext cx="2696766" cy="5893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461" y="4947047"/>
            <a:ext cx="3482578" cy="7322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9" name="Rectangle 7"/>
          <p:cNvSpPr>
            <a:spLocks/>
          </p:cNvSpPr>
          <p:nvPr/>
        </p:nvSpPr>
        <p:spPr bwMode="auto">
          <a:xfrm>
            <a:off x="544711" y="2026049"/>
            <a:ext cx="2839641" cy="2857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703188" algn="l"/>
              </a:tabLst>
            </a:pPr>
            <a:r>
              <a:rPr lang="en-US" sz="28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Piece of an example network with contributions and payoffs</a:t>
            </a:r>
          </a:p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703188" algn="l"/>
              </a:tabLst>
            </a:pPr>
            <a:endParaRPr lang="en-US" sz="2800" dirty="0">
              <a:solidFill>
                <a:schemeClr val="tx1"/>
              </a:solidFill>
              <a:ea typeface="Gill Sans" pitchFamily="-105" charset="0"/>
              <a:cs typeface="Gill Sans" pitchFamily="-105" charset="0"/>
            </a:endParaRPr>
          </a:p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703188" algn="l"/>
              </a:tabLst>
            </a:pPr>
            <a:r>
              <a:rPr lang="en-US" sz="28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Payoff function: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147" y="274638"/>
            <a:ext cx="7772400" cy="857779"/>
          </a:xfrm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Experimental Parameters</a:t>
            </a:r>
          </a:p>
        </p:txBody>
      </p:sp>
      <p:sp>
        <p:nvSpPr>
          <p:cNvPr id="63489" name="Rectangle 1"/>
          <p:cNvSpPr>
            <a:spLocks noGrp="1" noChangeArrowheads="1"/>
          </p:cNvSpPr>
          <p:nvPr>
            <p:ph idx="1"/>
          </p:nvPr>
        </p:nvSpPr>
        <p:spPr>
          <a:xfrm>
            <a:off x="303147" y="1354667"/>
            <a:ext cx="8383653" cy="4878255"/>
          </a:xfrm>
          <a:ln/>
        </p:spPr>
        <p:txBody>
          <a:bodyPr lIns="64291" tIns="32146" rIns="64291" bIns="32146">
            <a:normAutofit fontScale="92500"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Workers must pass a quiz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Pay $0.50 for passing the quiz plus 1/2 cent per point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10 rounds, 45 sec for first two, 30 sec for the rest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Parameters: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Endowment for each round is 10 points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Marginal rate of return is 0.4 (Fehr &amp; </a:t>
            </a:r>
            <a:r>
              <a:rPr lang="en-US" sz="2800" dirty="0" err="1"/>
              <a:t>Gachter</a:t>
            </a:r>
            <a:r>
              <a:rPr lang="en-US" sz="2800" dirty="0"/>
              <a:t> ’00), regular graphs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Payoff: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 err="1"/>
              <a:t>n</a:t>
            </a:r>
            <a:r>
              <a:rPr lang="en-US" sz="2800" dirty="0"/>
              <a:t> = 4, 6, 8, 24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Some experiments all fresh players, others repeat players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789" y="4783336"/>
            <a:ext cx="3214688" cy="6875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DD3A8377-8D18-D145-A794-9F035CA62AEE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14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77" y="381744"/>
            <a:ext cx="7706320" cy="6223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304609" y="1638598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66E6F787-5311-5345-9C10-D050190DB401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15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Mechanical Turk vs. Lab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0" y="1964531"/>
            <a:ext cx="4254500" cy="4438055"/>
          </a:xfrm>
          <a:ln/>
        </p:spPr>
        <p:txBody>
          <a:bodyPr lIns="64291" tIns="32146" rIns="64291" bIns="32146">
            <a:noAutofit/>
          </a:bodyPr>
          <a:lstStyle/>
          <a:p>
            <a:pPr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Cliques of size 4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allowed repeat players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24 trials</a:t>
            </a:r>
          </a:p>
          <a:p>
            <a:pPr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 err="1"/>
              <a:t>MTurk</a:t>
            </a:r>
            <a:r>
              <a:rPr lang="en-US" sz="2800" dirty="0"/>
              <a:t> experiments replicate tightly controlled lab experiments very well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Fehr &amp; </a:t>
            </a:r>
            <a:r>
              <a:rPr lang="en-US" sz="2800" dirty="0" err="1"/>
              <a:t>Gachter</a:t>
            </a:r>
            <a:r>
              <a:rPr lang="en-US" sz="2800" dirty="0"/>
              <a:t>,  American Economic Review, 2000 </a:t>
            </a:r>
          </a:p>
          <a:p>
            <a:pPr marL="808108" lvl="2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10 trials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F9FBDC2E-07E4-BF4E-9ED9-EF5E01198111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16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7092" y="2187774"/>
            <a:ext cx="5477247" cy="410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58" y="339328"/>
            <a:ext cx="2269256" cy="25628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744" y="330398"/>
            <a:ext cx="2589609" cy="34647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478" y="424160"/>
            <a:ext cx="2965773" cy="29378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136" y="3518297"/>
            <a:ext cx="3422303" cy="29825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4539" y="3517182"/>
            <a:ext cx="3214688" cy="29836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0662" name="Rectangle 6"/>
          <p:cNvSpPr>
            <a:spLocks/>
          </p:cNvSpPr>
          <p:nvPr/>
        </p:nvSpPr>
        <p:spPr bwMode="auto">
          <a:xfrm>
            <a:off x="1000125" y="2723555"/>
            <a:ext cx="833762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4225218" y="2955727"/>
            <a:ext cx="833762" cy="7386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Paired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0664" name="Rectangle 8"/>
          <p:cNvSpPr>
            <a:spLocks/>
          </p:cNvSpPr>
          <p:nvPr/>
        </p:nvSpPr>
        <p:spPr bwMode="auto">
          <a:xfrm>
            <a:off x="7202910" y="2562820"/>
            <a:ext cx="63493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Cycle</a:t>
            </a:r>
          </a:p>
        </p:txBody>
      </p:sp>
      <p:sp>
        <p:nvSpPr>
          <p:cNvPr id="70665" name="Rectangle 9"/>
          <p:cNvSpPr>
            <a:spLocks/>
          </p:cNvSpPr>
          <p:nvPr/>
        </p:nvSpPr>
        <p:spPr bwMode="auto">
          <a:xfrm>
            <a:off x="485552" y="5652492"/>
            <a:ext cx="1009055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Small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World</a:t>
            </a:r>
          </a:p>
        </p:txBody>
      </p:sp>
      <p:sp>
        <p:nvSpPr>
          <p:cNvPr id="70666" name="Rectangle 10"/>
          <p:cNvSpPr>
            <a:spLocks/>
          </p:cNvSpPr>
          <p:nvPr/>
        </p:nvSpPr>
        <p:spPr bwMode="auto">
          <a:xfrm>
            <a:off x="4063008" y="5643563"/>
            <a:ext cx="1071563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Random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Regular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8304609" y="1638598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787B326E-2866-A147-BC6B-4029FCA29AC0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17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984" y="2134195"/>
            <a:ext cx="5750719" cy="43130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Effects of Topology on Contribution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502A06B1-0FD8-2343-8854-A0FC20EF5344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18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4078" y="3071813"/>
            <a:ext cx="4250531" cy="2875359"/>
            <a:chOff x="0" y="0"/>
            <a:chExt cx="3808" cy="2576"/>
          </a:xfrm>
        </p:grpSpPr>
        <p:sp>
          <p:nvSpPr>
            <p:cNvPr id="74757" name="Rectangle 5"/>
            <p:cNvSpPr>
              <a:spLocks/>
            </p:cNvSpPr>
            <p:nvPr/>
          </p:nvSpPr>
          <p:spPr bwMode="auto">
            <a:xfrm>
              <a:off x="0" y="800"/>
              <a:ext cx="3808" cy="1776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8" name="Rectangle 6"/>
            <p:cNvSpPr>
              <a:spLocks/>
            </p:cNvSpPr>
            <p:nvPr/>
          </p:nvSpPr>
          <p:spPr bwMode="auto">
            <a:xfrm>
              <a:off x="0" y="0"/>
              <a:ext cx="1496" cy="80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759" name="Rectangle 7"/>
          <p:cNvSpPr>
            <a:spLocks/>
          </p:cNvSpPr>
          <p:nvPr/>
        </p:nvSpPr>
        <p:spPr bwMode="auto">
          <a:xfrm>
            <a:off x="457199" y="2071696"/>
            <a:ext cx="3097311" cy="428889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000" dirty="0" smtClean="0">
                <a:ea typeface="Gill Sans" pitchFamily="-105" charset="0"/>
                <a:cs typeface="Gill Sans" pitchFamily="-105" charset="0"/>
              </a:rPr>
              <a:t>Topology </a:t>
            </a:r>
            <a:r>
              <a:rPr lang="en-US" sz="2000" dirty="0">
                <a:ea typeface="Gill Sans" pitchFamily="-105" charset="0"/>
                <a:cs typeface="Gill Sans" pitchFamily="-105" charset="0"/>
              </a:rPr>
              <a:t>has little to no effect on contribution</a:t>
            </a:r>
          </a:p>
          <a:p>
            <a:pPr marL="530182" lvl="1" indent="-248907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000" dirty="0">
                <a:ea typeface="Gill Sans" pitchFamily="-105" charset="0"/>
                <a:cs typeface="Gill Sans" pitchFamily="-105" charset="0"/>
              </a:rPr>
              <a:t>especially if you unify starting points</a:t>
            </a:r>
          </a:p>
          <a:p>
            <a:pPr marL="530182" lvl="1" indent="-248907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000" dirty="0">
                <a:ea typeface="Gill Sans" pitchFamily="-105" charset="0"/>
                <a:cs typeface="Gill Sans" pitchFamily="-105" charset="0"/>
              </a:rPr>
              <a:t>23 trials, </a:t>
            </a:r>
            <a:r>
              <a:rPr lang="en-US" sz="2000" dirty="0" err="1">
                <a:ea typeface="Gill Sans" pitchFamily="-105" charset="0"/>
                <a:cs typeface="Gill Sans" pitchFamily="-105" charset="0"/>
              </a:rPr>
              <a:t>n</a:t>
            </a:r>
            <a:r>
              <a:rPr lang="en-US" sz="2000" dirty="0">
                <a:ea typeface="Gill Sans" pitchFamily="-105" charset="0"/>
                <a:cs typeface="Gill Sans" pitchFamily="-105" charset="0"/>
              </a:rPr>
              <a:t>=24</a:t>
            </a:r>
          </a:p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000" dirty="0">
                <a:ea typeface="Gill Sans" pitchFamily="-105" charset="0"/>
                <a:cs typeface="Gill Sans" pitchFamily="-105" charset="0"/>
              </a:rPr>
              <a:t>In contrast with coordination games over networks </a:t>
            </a:r>
            <a:r>
              <a:rPr lang="en-US" sz="1200" dirty="0">
                <a:ea typeface="Gill Sans" pitchFamily="-105" charset="0"/>
                <a:cs typeface="Gill Sans" pitchFamily="-105" charset="0"/>
              </a:rPr>
              <a:t>(Kearns et al ‘06, ’09)</a:t>
            </a:r>
            <a:endParaRPr lang="en-US" sz="2000" dirty="0"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150019" y="274638"/>
            <a:ext cx="7772400" cy="908618"/>
          </a:xfrm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Enhancing Contribution	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150019" y="1417638"/>
            <a:ext cx="8536781" cy="4815284"/>
          </a:xfrm>
          <a:ln/>
        </p:spPr>
        <p:txBody>
          <a:bodyPr lIns="64291" tIns="32146" rIns="64291" bIns="32146">
            <a:normAutofit fontScale="92500"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Surveys:  Ledyard ‘95, </a:t>
            </a:r>
            <a:r>
              <a:rPr lang="en-US" sz="2800" dirty="0" err="1"/>
              <a:t>Camerer</a:t>
            </a:r>
            <a:r>
              <a:rPr lang="en-US" sz="2800" dirty="0"/>
              <a:t> &amp; Fehr ‘06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Punishment: pay to deduct point from others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 err="1"/>
              <a:t>Ostrom</a:t>
            </a:r>
            <a:r>
              <a:rPr lang="en-US" sz="2800" dirty="0"/>
              <a:t> et al ‘92, Fehr &amp; </a:t>
            </a:r>
            <a:r>
              <a:rPr lang="en-US" sz="2800" dirty="0" err="1"/>
              <a:t>Gachter</a:t>
            </a:r>
            <a:r>
              <a:rPr lang="en-US" sz="2800" dirty="0"/>
              <a:t> ’00 ’02,...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Results in a loss of efficiency but enhances cooperation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Rewards: transfer points to others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with reciprocity enhances cooperation: Rand et al ’09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without reciprocity doesn’t enhance cooperation: </a:t>
            </a:r>
            <a:r>
              <a:rPr lang="en-US" sz="2800" dirty="0" err="1"/>
              <a:t>Sefton</a:t>
            </a:r>
            <a:r>
              <a:rPr lang="en-US" sz="2800" dirty="0"/>
              <a:t> et al ’07,...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Can enhance cooperation if you change the game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artificial seed players that always contribute 10 or 0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50A23AD5-9B78-974A-B3AB-6B53FBF674C0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19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Fitting a square peg in a round hole</a:t>
            </a:r>
          </a:p>
          <a:p>
            <a:pPr lvl="1"/>
            <a:r>
              <a:rPr lang="en-US" dirty="0" smtClean="0"/>
              <a:t>How to use Mechanical Turk for synchronous experiments</a:t>
            </a:r>
          </a:p>
          <a:p>
            <a:r>
              <a:rPr lang="en-US" dirty="0" smtClean="0"/>
              <a:t>The innovation</a:t>
            </a:r>
          </a:p>
          <a:p>
            <a:pPr lvl="1"/>
            <a:r>
              <a:rPr lang="en-US" dirty="0" smtClean="0"/>
              <a:t>A study in networked public goods games</a:t>
            </a:r>
          </a:p>
          <a:p>
            <a:r>
              <a:rPr lang="en-US" dirty="0" smtClean="0"/>
              <a:t>The extension</a:t>
            </a:r>
          </a:p>
          <a:p>
            <a:pPr lvl="1"/>
            <a:r>
              <a:rPr lang="en-US" dirty="0" smtClean="0"/>
              <a:t>A study on group problem solving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1000125" y="2723555"/>
            <a:ext cx="62532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8850" name="Rectangle 2"/>
          <p:cNvSpPr>
            <a:spLocks/>
          </p:cNvSpPr>
          <p:nvPr/>
        </p:nvSpPr>
        <p:spPr bwMode="auto">
          <a:xfrm>
            <a:off x="4027290" y="2955727"/>
            <a:ext cx="625321" cy="5539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Paired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7202910" y="2562820"/>
            <a:ext cx="476205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Cycle</a:t>
            </a:r>
          </a:p>
        </p:txBody>
      </p:sp>
      <p:sp>
        <p:nvSpPr>
          <p:cNvPr id="78852" name="Rectangle 4"/>
          <p:cNvSpPr>
            <a:spLocks/>
          </p:cNvSpPr>
          <p:nvPr/>
        </p:nvSpPr>
        <p:spPr bwMode="auto">
          <a:xfrm>
            <a:off x="485552" y="5652492"/>
            <a:ext cx="1009055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Small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World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4071937" y="5643563"/>
            <a:ext cx="1062633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Random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Regular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304609" y="1638598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335255D7-7B70-3147-9B13-F7FF7ED6D03C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20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" y="285750"/>
            <a:ext cx="2411016" cy="27235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2072" y="292447"/>
            <a:ext cx="2644303" cy="35361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7782" y="428625"/>
            <a:ext cx="2975818" cy="29467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204" y="3545086"/>
            <a:ext cx="3350865" cy="29200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6588" y="3473648"/>
            <a:ext cx="3305101" cy="3071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2209" y="274638"/>
            <a:ext cx="7772400" cy="1143000"/>
          </a:xfrm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Effect of Seed Nodes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127001" y="2434167"/>
            <a:ext cx="3596680" cy="3798755"/>
          </a:xfrm>
          <a:ln/>
        </p:spPr>
        <p:txBody>
          <a:bodyPr lIns="64291" tIns="32146" rIns="64291" bIns="32146">
            <a:normAutofit fontScale="92500" lnSpcReduction="10000"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/>
              <a:t>10-seeds: 13 trials         0-seeds:   17 trials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/>
              <a:t>Only human contributions are included in averages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/>
              <a:t>People are conditional cooperators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 err="1"/>
              <a:t>Fischbacher</a:t>
            </a:r>
            <a:r>
              <a:rPr lang="en-US" sz="2800" dirty="0"/>
              <a:t> et al. ‘01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4B229EA0-B7E5-C14A-A979-2B63F6729073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21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089" y="2134195"/>
            <a:ext cx="5620122" cy="4214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Effect of Seeds on Overall Contribution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232171" y="1967594"/>
            <a:ext cx="3495146" cy="1743521"/>
          </a:xfrm>
          <a:ln/>
        </p:spPr>
        <p:txBody>
          <a:bodyPr lIns="64291" tIns="32146" rIns="64291" bIns="32146">
            <a:normAutofit/>
          </a:bodyPr>
          <a:lstStyle/>
          <a:p>
            <a:pPr>
              <a:buFont typeface="Arial"/>
              <a:buChar char="•"/>
              <a:tabLst>
                <a:tab pos="703188" algn="l"/>
              </a:tabLst>
            </a:pPr>
            <a:r>
              <a:rPr lang="en-US" dirty="0"/>
              <a:t>Effect of seed players is not consistently bigger in networks with higher clustering.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8AACB78B-C08A-A44E-99DB-8E3EEC028842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22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317" y="2105174"/>
            <a:ext cx="5741789" cy="43063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164" y="3848695"/>
            <a:ext cx="2797225" cy="24645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extension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game for studying group problem solving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Problem Solving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5029200"/>
          </a:xfrm>
        </p:spPr>
        <p:txBody>
          <a:bodyPr/>
          <a:lstStyle/>
          <a:p>
            <a:r>
              <a:rPr lang="en-US" sz="2400" dirty="0" smtClean="0"/>
              <a:t>Many ways groups collectively solve problems</a:t>
            </a:r>
          </a:p>
          <a:p>
            <a:pPr lvl="1"/>
            <a:r>
              <a:rPr lang="en-US" sz="2100" dirty="0" smtClean="0"/>
              <a:t>As a team, with specified roles</a:t>
            </a:r>
          </a:p>
          <a:p>
            <a:pPr lvl="1"/>
            <a:r>
              <a:rPr lang="en-US" sz="2100" dirty="0" smtClean="0"/>
              <a:t>As independent agents with information sharing</a:t>
            </a:r>
          </a:p>
          <a:p>
            <a:pPr lvl="1"/>
            <a:r>
              <a:rPr lang="en-US" sz="2100" dirty="0" smtClean="0"/>
              <a:t>Competitively, with adversarial information control</a:t>
            </a:r>
          </a:p>
          <a:p>
            <a:r>
              <a:rPr lang="en-US" sz="2400" dirty="0" smtClean="0"/>
              <a:t>In this project, we focus on the second kind</a:t>
            </a:r>
          </a:p>
          <a:p>
            <a:pPr lvl="1"/>
            <a:r>
              <a:rPr lang="en-US" sz="2100" dirty="0" smtClean="0"/>
              <a:t>Individuals searching for a solution for their own benefit</a:t>
            </a:r>
          </a:p>
          <a:p>
            <a:pPr lvl="1"/>
            <a:r>
              <a:rPr lang="en-US" sz="2100" dirty="0" smtClean="0"/>
              <a:t>Information sharing is incidental or ultimately self-motivated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Most situations in which innovations are shared and built upon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 vs. Exploitation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320800"/>
            <a:ext cx="81534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this type of collective problem solving, there can be an exploration / exploitation tradeoff</a:t>
            </a:r>
          </a:p>
          <a:p>
            <a:pPr lvl="1"/>
            <a:r>
              <a:rPr lang="en-US" sz="2000" dirty="0" smtClean="0"/>
              <a:t>High risk / high payoff strategy of innovating / exploring</a:t>
            </a:r>
          </a:p>
          <a:p>
            <a:pPr lvl="1"/>
            <a:r>
              <a:rPr lang="en-US" sz="2000" dirty="0" smtClean="0"/>
              <a:t>Low risk strategy of exploiting best existing solution</a:t>
            </a:r>
          </a:p>
          <a:p>
            <a:endParaRPr lang="en-US" sz="2400" dirty="0" smtClean="0"/>
          </a:p>
          <a:p>
            <a:r>
              <a:rPr lang="en-US" sz="2400" dirty="0" smtClean="0"/>
              <a:t>Propagation of Innovations in Networked Groups</a:t>
            </a:r>
          </a:p>
          <a:p>
            <a:pPr lvl="1"/>
            <a:r>
              <a:rPr lang="en-US" sz="2000" dirty="0" smtClean="0"/>
              <a:t>Depending on problem to be solved, exploration can be more or less useful</a:t>
            </a:r>
            <a:endParaRPr lang="en-US" sz="2400" dirty="0" smtClean="0"/>
          </a:p>
          <a:p>
            <a:pPr lvl="1"/>
            <a:r>
              <a:rPr lang="en-US" sz="2000" dirty="0" smtClean="0"/>
              <a:t>Network structure can affect amount of exploration vs. exploitation</a:t>
            </a:r>
            <a:endParaRPr lang="en-US" sz="2400" dirty="0" smtClean="0"/>
          </a:p>
          <a:p>
            <a:pPr lvl="1"/>
            <a:r>
              <a:rPr lang="en-US" sz="2000" dirty="0" smtClean="0"/>
              <a:t>Therefore, network structure can affect group success</a:t>
            </a:r>
          </a:p>
          <a:p>
            <a:endParaRPr lang="en-US" sz="1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953000"/>
          </a:xfrm>
        </p:spPr>
        <p:txBody>
          <a:bodyPr/>
          <a:lstStyle/>
          <a:p>
            <a:r>
              <a:rPr lang="en-US" sz="2400" dirty="0" smtClean="0"/>
              <a:t>Substantive Questions </a:t>
            </a:r>
          </a:p>
          <a:p>
            <a:pPr lvl="1"/>
            <a:r>
              <a:rPr lang="en-US" sz="2000" dirty="0" smtClean="0"/>
              <a:t>Does the structure of the communication network between individuals contribute to their collective performance?  If so, how?</a:t>
            </a:r>
          </a:p>
          <a:p>
            <a:pPr lvl="1"/>
            <a:r>
              <a:rPr lang="en-US" sz="2000" dirty="0" smtClean="0"/>
              <a:t>Does individual position in the network relate to individual performance?</a:t>
            </a:r>
          </a:p>
          <a:p>
            <a:pPr lvl="1"/>
            <a:r>
              <a:rPr lang="en-US" sz="2000" dirty="0" smtClean="0"/>
              <a:t>Is there a tradeoff in collective performance and individual performance?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Experimental Approach</a:t>
            </a:r>
          </a:p>
          <a:p>
            <a:pPr lvl="1"/>
            <a:r>
              <a:rPr lang="en-US" sz="2000" dirty="0" smtClean="0"/>
              <a:t>Create well-defined networks and payoff functions to precisely identify features that affect individual and group success</a:t>
            </a:r>
          </a:p>
          <a:p>
            <a:pPr lvl="1"/>
            <a:r>
              <a:rPr lang="en-US" sz="2000" dirty="0" smtClean="0"/>
              <a:t>Investigate collective problem solving with a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WildCat</a:t>
            </a:r>
            <a:r>
              <a:rPr lang="en-US" dirty="0" smtClean="0"/>
              <a:t> Wells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62" dirty="0" smtClean="0"/>
              <a:t>Players “drill” at a spot and get “oil” from the drill</a:t>
            </a:r>
          </a:p>
          <a:p>
            <a:r>
              <a:rPr lang="en-US" sz="2162" dirty="0" smtClean="0"/>
              <a:t>See where 3 other players drilled &amp; how much oil they got</a:t>
            </a:r>
          </a:p>
          <a:p>
            <a:endParaRPr lang="en-US" sz="2162" dirty="0" smtClean="0"/>
          </a:p>
          <a:p>
            <a:r>
              <a:rPr lang="en-US" sz="2162" dirty="0" smtClean="0"/>
              <a:t>Network is unknown to players</a:t>
            </a:r>
          </a:p>
          <a:p>
            <a:r>
              <a:rPr lang="en-US" sz="2162" dirty="0" smtClean="0"/>
              <a:t>Known maximum points</a:t>
            </a:r>
          </a:p>
          <a:p>
            <a:endParaRPr lang="en-US" sz="2162" dirty="0" smtClean="0"/>
          </a:p>
          <a:p>
            <a:r>
              <a:rPr lang="en-US" sz="2162" dirty="0" smtClean="0"/>
              <a:t>15 rounds to explore</a:t>
            </a:r>
          </a:p>
          <a:p>
            <a:r>
              <a:rPr lang="en-US" sz="2162" dirty="0" smtClean="0"/>
              <a:t>30 seconds per round</a:t>
            </a:r>
          </a:p>
          <a:p>
            <a:r>
              <a:rPr lang="en-US" sz="2162" dirty="0" smtClean="0"/>
              <a:t>If round is missed, no guess is made, no information is shared</a:t>
            </a:r>
          </a:p>
          <a:p>
            <a:endParaRPr lang="en-US" dirty="0" smtClean="0"/>
          </a:p>
          <a:p>
            <a:r>
              <a:rPr lang="en-US" dirty="0" smtClean="0"/>
              <a:t>20 points earned = $0.01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1-30 at 11.03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Rectangle 4"/>
          <p:cNvSpPr/>
          <p:nvPr/>
        </p:nvSpPr>
        <p:spPr>
          <a:xfrm>
            <a:off x="2353738" y="297180"/>
            <a:ext cx="4838849" cy="1520307"/>
          </a:xfrm>
          <a:prstGeom prst="rect">
            <a:avLst/>
          </a:prstGeom>
          <a:solidFill>
            <a:srgbClr val="FFD9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ildCatWe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38" y="614693"/>
            <a:ext cx="4641792" cy="9605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11-30 at 11.04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square peg in a round hole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synchronous experiments on Mechanical Turk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11-30 at 11.04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11-30 at 11.05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1-30 at 11.06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7180"/>
            <a:ext cx="8131342" cy="617982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generated with 4-octave </a:t>
            </a:r>
            <a:r>
              <a:rPr lang="en-US" dirty="0" err="1" smtClean="0"/>
              <a:t>Perlin</a:t>
            </a:r>
            <a:r>
              <a:rPr lang="en-US" dirty="0" smtClean="0"/>
              <a:t> noise</a:t>
            </a:r>
          </a:p>
          <a:p>
            <a:endParaRPr lang="en-US" dirty="0" smtClean="0"/>
          </a:p>
          <a:p>
            <a:r>
              <a:rPr lang="en-US" dirty="0" smtClean="0"/>
              <a:t>Added to a </a:t>
            </a:r>
            <a:r>
              <a:rPr lang="en-US" dirty="0" err="1" smtClean="0"/>
              <a:t>unimodal</a:t>
            </a:r>
            <a:r>
              <a:rPr lang="en-US" dirty="0" smtClean="0"/>
              <a:t> Gaussian function with mean chosen uniformly at random and SD = 3</a:t>
            </a:r>
          </a:p>
          <a:p>
            <a:endParaRPr lang="en-US" dirty="0" smtClean="0"/>
          </a:p>
          <a:p>
            <a:r>
              <a:rPr lang="en-US" dirty="0" smtClean="0"/>
              <a:t>Normalized so maximum points = 100</a:t>
            </a:r>
          </a:p>
        </p:txBody>
      </p:sp>
      <p:pic>
        <p:nvPicPr>
          <p:cNvPr id="5" name="Content Placeholder 7" descr="ExamplePSpace_3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069" b="-18069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Communication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16-node fixed-degree graphs with extreme statistics</a:t>
            </a:r>
          </a:p>
          <a:p>
            <a:r>
              <a:rPr lang="en-US" dirty="0" smtClean="0"/>
              <a:t>Start with fixed-degree random graphs</a:t>
            </a:r>
          </a:p>
          <a:p>
            <a:pPr lvl="1"/>
            <a:r>
              <a:rPr lang="en-US" dirty="0" smtClean="0"/>
              <a:t>All players have same amount of information</a:t>
            </a:r>
          </a:p>
          <a:p>
            <a:pPr lvl="1"/>
            <a:r>
              <a:rPr lang="en-US" dirty="0" smtClean="0"/>
              <a:t>Only position in graph can affect success</a:t>
            </a:r>
          </a:p>
          <a:p>
            <a:r>
              <a:rPr lang="en-US" dirty="0" smtClean="0"/>
              <a:t>Rewire to increase or decrease some graph feature</a:t>
            </a:r>
          </a:p>
          <a:p>
            <a:pPr lvl="1"/>
            <a:r>
              <a:rPr lang="en-US" dirty="0" smtClean="0"/>
              <a:t>Maximum, Average, Variance</a:t>
            </a:r>
          </a:p>
          <a:p>
            <a:pPr lvl="1"/>
            <a:r>
              <a:rPr lang="en-US" dirty="0" err="1" smtClean="0"/>
              <a:t>Betweenness</a:t>
            </a:r>
            <a:r>
              <a:rPr lang="en-US" dirty="0" smtClean="0"/>
              <a:t>, Closeness, Clustering, Network Constraint</a:t>
            </a:r>
          </a:p>
          <a:p>
            <a:pPr lvl="1"/>
            <a:r>
              <a:rPr lang="en-US" dirty="0" smtClean="0"/>
              <a:t>Ensuring connected graph</a:t>
            </a:r>
          </a:p>
          <a:p>
            <a:r>
              <a:rPr lang="en-US" dirty="0" smtClean="0"/>
              <a:t>Stop when no rewiring improves feature</a:t>
            </a:r>
          </a:p>
          <a:p>
            <a:endParaRPr lang="en-US" dirty="0" smtClean="0"/>
          </a:p>
          <a:p>
            <a:r>
              <a:rPr lang="en-US" dirty="0" smtClean="0"/>
              <a:t>Repeat 100 times, keep maximal graph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Clustering:</a:t>
            </a:r>
          </a:p>
          <a:p>
            <a:pPr lvl="1"/>
            <a:r>
              <a:rPr lang="en-US" dirty="0" smtClean="0"/>
              <a:t>Number of connected neighbors / Possibly connected neighbors </a:t>
            </a:r>
          </a:p>
          <a:p>
            <a:r>
              <a:rPr lang="en-US" dirty="0" err="1" smtClean="0"/>
              <a:t>Betweenness</a:t>
            </a:r>
            <a:endParaRPr lang="en-US" dirty="0" smtClean="0"/>
          </a:p>
          <a:p>
            <a:pPr lvl="1"/>
            <a:r>
              <a:rPr lang="en-US" dirty="0" smtClean="0"/>
              <a:t>Number of shortest paths through node</a:t>
            </a:r>
          </a:p>
          <a:p>
            <a:r>
              <a:rPr lang="en-US" dirty="0" smtClean="0"/>
              <a:t>Closeness</a:t>
            </a:r>
          </a:p>
          <a:p>
            <a:pPr lvl="1"/>
            <a:r>
              <a:rPr lang="en-US" dirty="0" smtClean="0"/>
              <a:t>Average shortest path to all nodes</a:t>
            </a:r>
          </a:p>
          <a:p>
            <a:r>
              <a:rPr lang="en-US" dirty="0" smtClean="0"/>
              <a:t>Network Constraint</a:t>
            </a:r>
          </a:p>
          <a:p>
            <a:pPr lvl="1"/>
            <a:r>
              <a:rPr lang="en-US" dirty="0" smtClean="0"/>
              <a:t>Redundancy with neighbors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41080" y="4235450"/>
          <a:ext cx="4045720" cy="920750"/>
        </p:xfrm>
        <a:graphic>
          <a:graphicData uri="http://schemas.openxmlformats.org/presentationml/2006/ole">
            <p:oleObj spid="_x0000_s55298" name="Equation" r:id="rId3" imgW="18415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Networks</a:t>
            </a:r>
          </a:p>
        </p:txBody>
      </p:sp>
      <p:pic>
        <p:nvPicPr>
          <p:cNvPr id="25603" name="Picture 3" descr="MaxAvgBt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" y="3314700"/>
            <a:ext cx="19558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05" name="Picture 9" descr="MinMaxCl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2590800" y="3314700"/>
            <a:ext cx="18629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Maximum </a:t>
            </a:r>
            <a:r>
              <a:rPr lang="en-US" sz="1100" dirty="0"/>
              <a:t>Closeness</a:t>
            </a:r>
          </a:p>
        </p:txBody>
      </p:sp>
      <p:pic>
        <p:nvPicPr>
          <p:cNvPr id="25607" name="Picture 4" descr="MaxAvgC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4724400" y="3314700"/>
            <a:ext cx="18004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/>
              <a:t>Clustering</a:t>
            </a:r>
          </a:p>
        </p:txBody>
      </p:sp>
      <p:pic>
        <p:nvPicPr>
          <p:cNvPr id="25609" name="Picture 7" descr="MaxMaxBtw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63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6748463" y="3314700"/>
            <a:ext cx="20674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11" name="Picture 11" descr="MinAvgBt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MaxMaxC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27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152400" y="5448300"/>
            <a:ext cx="1919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pic>
        <p:nvPicPr>
          <p:cNvPr id="25614" name="Picture 13" descr="MinAvgC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45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4648200" y="5448300"/>
            <a:ext cx="17620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Smallest Average </a:t>
            </a:r>
            <a:r>
              <a:rPr lang="en-US" sz="1100" dirty="0"/>
              <a:t>Clustering</a:t>
            </a:r>
          </a:p>
        </p:txBody>
      </p:sp>
      <p:pic>
        <p:nvPicPr>
          <p:cNvPr id="25616" name="Picture 14" descr="MaxVarNC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0863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6672263" y="5448300"/>
            <a:ext cx="19672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Variance </a:t>
            </a:r>
            <a:r>
              <a:rPr lang="en-US" sz="1100" dirty="0"/>
              <a:t>in Constraint</a:t>
            </a:r>
          </a:p>
        </p:txBody>
      </p:sp>
      <p:sp>
        <p:nvSpPr>
          <p:cNvPr id="25618" name="TextBox 18"/>
          <p:cNvSpPr txBox="1">
            <a:spLocks noChangeArrowheads="1"/>
          </p:cNvSpPr>
          <p:nvPr/>
        </p:nvSpPr>
        <p:spPr bwMode="auto">
          <a:xfrm>
            <a:off x="2514600" y="5448300"/>
            <a:ext cx="18996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/>
              <a:t>Closeness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16052"/>
            <a:ext cx="8229600" cy="893282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09333"/>
            <a:ext cx="7924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session, 16 subjects are recruited from </a:t>
            </a:r>
            <a:r>
              <a:rPr lang="en-US" sz="2400" dirty="0" err="1" smtClean="0"/>
              <a:t>MTurk</a:t>
            </a:r>
            <a:endParaRPr lang="en-US" sz="2400" dirty="0" smtClean="0"/>
          </a:p>
          <a:p>
            <a:pPr lvl="1"/>
            <a:r>
              <a:rPr lang="en-US" sz="2000" dirty="0" smtClean="0"/>
              <a:t>Standing panel alerted previous day</a:t>
            </a:r>
          </a:p>
          <a:p>
            <a:pPr lvl="1"/>
            <a:r>
              <a:rPr lang="en-US" sz="2000" dirty="0" smtClean="0"/>
              <a:t>Accept work &amp; read instructions</a:t>
            </a:r>
          </a:p>
          <a:p>
            <a:pPr lvl="1"/>
            <a:r>
              <a:rPr lang="en-US" sz="2000" dirty="0" smtClean="0"/>
              <a:t>Sit in “waiting room” until enough players have joined</a:t>
            </a:r>
          </a:p>
          <a:p>
            <a:r>
              <a:rPr lang="en-US" sz="2400" dirty="0" smtClean="0"/>
              <a:t>Each session comprises 8 games</a:t>
            </a:r>
          </a:p>
          <a:p>
            <a:pPr lvl="1"/>
            <a:r>
              <a:rPr lang="en-US" sz="2000" dirty="0" smtClean="0"/>
              <a:t>One for each network topology</a:t>
            </a:r>
          </a:p>
          <a:p>
            <a:r>
              <a:rPr lang="en-US" sz="2400" dirty="0" smtClean="0"/>
              <a:t>Each game runs for 15 rounds</a:t>
            </a:r>
          </a:p>
          <a:p>
            <a:pPr lvl="1"/>
            <a:r>
              <a:rPr lang="en-US" sz="2000" dirty="0" smtClean="0"/>
              <a:t>100 x100 grid</a:t>
            </a:r>
          </a:p>
          <a:p>
            <a:pPr lvl="1"/>
            <a:r>
              <a:rPr lang="en-US" sz="2000" dirty="0" smtClean="0"/>
              <a:t>Relative dimensions of peak and landscape adjusted such that peak is found sometimes, but not always</a:t>
            </a:r>
          </a:p>
          <a:p>
            <a:r>
              <a:rPr lang="en-US" sz="2400" dirty="0" smtClean="0"/>
              <a:t>171 out of total of 232 games (25 sessions) used</a:t>
            </a:r>
          </a:p>
          <a:p>
            <a:pPr lvl="1"/>
            <a:r>
              <a:rPr lang="en-US" sz="2000" dirty="0" smtClean="0"/>
              <a:t>61 games removed because player dropped out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358556"/>
            <a:ext cx="77724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Network structure does not affect how quickly members find the best solution</a:t>
            </a:r>
          </a:p>
          <a:p>
            <a:r>
              <a:rPr lang="en-US" sz="2400" dirty="0" smtClean="0"/>
              <a:t>Network structure </a:t>
            </a:r>
            <a:r>
              <a:rPr lang="en-US" sz="2400" b="1" i="1" dirty="0" smtClean="0"/>
              <a:t>does</a:t>
            </a:r>
            <a:r>
              <a:rPr lang="en-US" sz="2400" dirty="0" smtClean="0"/>
              <a:t> affect how quickly members converge on the solution, and therefore the success of the group</a:t>
            </a:r>
          </a:p>
          <a:p>
            <a:r>
              <a:rPr lang="en-US" sz="2400" dirty="0" smtClean="0"/>
              <a:t>Position in the network affects individual success, but not as much as network as a whole</a:t>
            </a:r>
          </a:p>
          <a:p>
            <a:r>
              <a:rPr lang="en-US" sz="2400" dirty="0" smtClean="0"/>
              <a:t>Players may experience a social dilemma in exploration / exploitation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&amp; converging on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107 of the 171 games (62.6%), at least one player “found the peak” (guessed within 4 units of distance from the maximum)</a:t>
            </a:r>
          </a:p>
          <a:p>
            <a:endParaRPr lang="en-US" dirty="0" smtClean="0"/>
          </a:p>
          <a:p>
            <a:r>
              <a:rPr lang="en-US" dirty="0" smtClean="0"/>
              <a:t>In 96 of these all players converged on the peak (i.e., every player “found the peak”)</a:t>
            </a:r>
          </a:p>
          <a:p>
            <a:endParaRPr lang="en-US" dirty="0" smtClean="0"/>
          </a:p>
          <a:p>
            <a:r>
              <a:rPr lang="en-US" dirty="0" smtClean="0"/>
              <a:t>For each game, </a:t>
            </a:r>
          </a:p>
          <a:p>
            <a:pPr lvl="1"/>
            <a:r>
              <a:rPr lang="en-US" dirty="0" smtClean="0"/>
              <a:t>if the peak was not found a player earned 598 pts (~$0.30) on average </a:t>
            </a:r>
          </a:p>
          <a:p>
            <a:pPr lvl="1"/>
            <a:r>
              <a:rPr lang="en-US" dirty="0" smtClean="0"/>
              <a:t>If the peak was found a player earned 1022 pts (~$0.51) on average </a:t>
            </a:r>
          </a:p>
        </p:txBody>
      </p:sp>
      <p:pic>
        <p:nvPicPr>
          <p:cNvPr id="12" name="Content Placeholder 11" descr="ptsXrndXfnd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6345" b="-26345"/>
              <a:stretch>
                <a:fillRect/>
              </a:stretch>
            </p:blipFill>
          </mc:Choice>
          <mc:Fallback>
            <p:blipFill>
              <a:blip r:embed="rId3"/>
              <a:srcRect t="-26345" b="-2634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The square peg (Mechanical Turk)</a:t>
            </a:r>
          </a:p>
          <a:p>
            <a:pPr lvl="1"/>
            <a:r>
              <a:rPr lang="en-US" sz="2800" dirty="0" smtClean="0"/>
              <a:t>Designed for independent tasks</a:t>
            </a:r>
          </a:p>
          <a:p>
            <a:pPr lvl="1"/>
            <a:r>
              <a:rPr lang="en-US" sz="2800" dirty="0" smtClean="0"/>
              <a:t>Work by the crowd is meant to be done in parallel</a:t>
            </a:r>
          </a:p>
          <a:p>
            <a:r>
              <a:rPr lang="en-US" sz="2800" dirty="0" smtClean="0"/>
              <a:t>The round hole (Synchronous Experiments)</a:t>
            </a:r>
          </a:p>
          <a:p>
            <a:pPr lvl="1"/>
            <a:r>
              <a:rPr lang="en-US" sz="2800" dirty="0" smtClean="0"/>
              <a:t>Economic games</a:t>
            </a:r>
          </a:p>
          <a:p>
            <a:pPr lvl="1"/>
            <a:r>
              <a:rPr lang="en-US" sz="2800" dirty="0" smtClean="0"/>
              <a:t>Social psychology</a:t>
            </a:r>
          </a:p>
          <a:p>
            <a:pPr lvl="1"/>
            <a:r>
              <a:rPr lang="en-US" sz="2800" dirty="0" smtClean="0"/>
              <a:t>Group behavior</a:t>
            </a:r>
          </a:p>
          <a:p>
            <a:pPr lvl="2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Structure Doesn’t Affect Whether or When the Maximum is Found</a:t>
            </a:r>
          </a:p>
        </p:txBody>
      </p:sp>
      <p:pic>
        <p:nvPicPr>
          <p:cNvPr id="5" name="Picture 4" descr="foundXg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550" y="1271586"/>
            <a:ext cx="3267075" cy="4900613"/>
          </a:xfrm>
          <a:prstGeom prst="rect">
            <a:avLst/>
          </a:prstGeom>
        </p:spPr>
      </p:pic>
      <p:pic>
        <p:nvPicPr>
          <p:cNvPr id="6" name="Picture 3" descr="MaxAvgBt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51181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axMaxBtw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45466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MinAvgBt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50" y="39751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MaxMaxC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850" y="3460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MinAvgC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850" y="20764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MaxVarNC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7850" y="1600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nMaxCl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7850" y="29654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axAvgClu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7850" y="25527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stfndXg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241925" y="1271586"/>
            <a:ext cx="3267075" cy="4900613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4848225" y="1600200"/>
            <a:ext cx="571500" cy="4089400"/>
            <a:chOff x="4848225" y="1657350"/>
            <a:chExt cx="571500" cy="4089400"/>
          </a:xfrm>
        </p:grpSpPr>
        <p:pic>
          <p:nvPicPr>
            <p:cNvPr id="15" name="Picture 3" descr="MaxAvgBt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225" y="51752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MaxMaxBt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225" y="46037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MinAvgBt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225" y="40322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2" descr="MaxMaxClo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225" y="35179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 descr="MinAvgClu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225" y="21336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MaxVarNC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225" y="16573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MinMaxClo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48225" y="30226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 descr="MaxAvgClu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8225" y="26098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Networks Affect Convergence Time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sz="quarter" idx="1"/>
          </p:nvPr>
        </p:nvSpPr>
        <p:spPr>
          <a:xfrm>
            <a:off x="603504" y="1320800"/>
            <a:ext cx="4041648" cy="4937760"/>
          </a:xfrm>
        </p:spPr>
        <p:txBody>
          <a:bodyPr/>
          <a:lstStyle/>
          <a:p>
            <a:r>
              <a:rPr lang="en-US" sz="2400" dirty="0" smtClean="0"/>
              <a:t>Main difference seems to be between networks with some kind of structure vs. approximately random networks</a:t>
            </a:r>
          </a:p>
          <a:p>
            <a:r>
              <a:rPr lang="en-US" sz="2400" dirty="0" smtClean="0"/>
              <a:t>Differences in average path length could explain differences in success </a:t>
            </a:r>
            <a:endParaRPr lang="en-US" sz="2800" dirty="0" smtClean="0"/>
          </a:p>
        </p:txBody>
      </p:sp>
      <p:pic>
        <p:nvPicPr>
          <p:cNvPr id="18" name="Content Placeholder 17" descr="cnvgXgph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11399" r="-11399"/>
              <a:stretch>
                <a:fillRect/>
              </a:stretch>
            </p:blipFill>
          </mc:Choice>
          <mc:Fallback>
            <p:blipFill>
              <a:blip r:embed="rId3"/>
              <a:srcRect l="-11399" r="-11399"/>
              <a:stretch>
                <a:fillRect/>
              </a:stretch>
            </p:blipFill>
          </mc:Fallback>
        </mc:AlternateContent>
        <p:spPr>
          <a:xfrm>
            <a:off x="4936998" y="1320800"/>
            <a:ext cx="4041648" cy="4937760"/>
          </a:xfrm>
        </p:spPr>
      </p:pic>
      <p:grpSp>
        <p:nvGrpSpPr>
          <p:cNvPr id="2" name="Group 18"/>
          <p:cNvGrpSpPr/>
          <p:nvPr/>
        </p:nvGrpSpPr>
        <p:grpSpPr>
          <a:xfrm>
            <a:off x="4848225" y="1600200"/>
            <a:ext cx="571500" cy="4089400"/>
            <a:chOff x="4848225" y="1657350"/>
            <a:chExt cx="571500" cy="4089400"/>
          </a:xfrm>
        </p:grpSpPr>
        <p:pic>
          <p:nvPicPr>
            <p:cNvPr id="20" name="Picture 3" descr="MaxAvgBt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225" y="51752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MaxMaxBt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225" y="46037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MinAvgBt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225" y="40322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MaxMaxClo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225" y="35179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 descr="MinAvgClu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225" y="21336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MaxVarNC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225" y="16573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MinMaxClo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48225" y="30226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 descr="MaxAvgClu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8225" y="26098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4302"/>
            <a:ext cx="3886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Building a Panel</a:t>
            </a:r>
          </a:p>
          <a:p>
            <a:pPr marL="566928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Notifying Workers</a:t>
            </a:r>
          </a:p>
          <a:p>
            <a:pPr marL="566928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A Waiting Room</a:t>
            </a:r>
          </a:p>
          <a:p>
            <a:pPr marL="566928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Managing Attrition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Best Solution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384302"/>
            <a:ext cx="3886200" cy="3886200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4302"/>
            <a:ext cx="3886200" cy="3886200"/>
          </a:xfrm>
          <a:prstGeom prst="rect">
            <a:avLst/>
          </a:prstGeom>
        </p:spPr>
      </p:pic>
      <p:pic>
        <p:nvPicPr>
          <p:cNvPr id="5" name="Picture 4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84302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Networks Affect Convergence Time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685800" y="5689600"/>
            <a:ext cx="7924800" cy="1016000"/>
          </a:xfrm>
        </p:spPr>
        <p:txBody>
          <a:bodyPr/>
          <a:lstStyle/>
          <a:p>
            <a:r>
              <a:rPr lang="en-US" sz="2400" dirty="0" smtClean="0"/>
              <a:t>Faster convergence is apparent</a:t>
            </a:r>
            <a:endParaRPr lang="en-US" sz="2800" dirty="0" smtClean="0"/>
          </a:p>
        </p:txBody>
      </p:sp>
      <p:pic>
        <p:nvPicPr>
          <p:cNvPr id="7" name="Picture 6" descr="cnvgXgphXr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333499"/>
            <a:ext cx="7327900" cy="4187371"/>
          </a:xfrm>
          <a:prstGeom prst="rect">
            <a:avLst/>
          </a:prstGeom>
        </p:spPr>
      </p:pic>
      <p:pic>
        <p:nvPicPr>
          <p:cNvPr id="8" name="Picture 3" descr="MaxAvgBt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295547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axMaxBtw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0050" y="295547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inMaxCl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1550" y="238397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MaxAvgC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0050" y="238397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inAvgBtw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7700" y="1619249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xMaxCl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7700" y="1142999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inAvgClu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46200" y="1619249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axVarNC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46200" y="1142999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Individual Performance Is Combination of </a:t>
            </a:r>
            <a:br>
              <a:rPr lang="en-US" sz="2400" smtClean="0"/>
            </a:br>
            <a:r>
              <a:rPr lang="en-US" sz="2400" smtClean="0"/>
              <a:t>Individual Position and Collective Performance</a:t>
            </a:r>
          </a:p>
        </p:txBody>
      </p:sp>
      <p:pic>
        <p:nvPicPr>
          <p:cNvPr id="30723" name="Picture 2" descr="rndfnd_MaxMaxBt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rndfnd_MaxAvgBt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498850" y="1866900"/>
            <a:ext cx="19558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Average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403225" y="1866900"/>
            <a:ext cx="20674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</a:t>
            </a:r>
            <a:r>
              <a:rPr lang="en-US" sz="1100" dirty="0" err="1"/>
              <a:t>Betweenness</a:t>
            </a:r>
            <a:endParaRPr lang="en-US" sz="1100" dirty="0"/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6596063" y="1866900"/>
            <a:ext cx="18996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Greatest Maximum Closeness</a:t>
            </a:r>
            <a:endParaRPr lang="en-US" sz="1100" dirty="0"/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304800" y="53340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Individuals in centralized networks perform well, </a:t>
            </a:r>
            <a:r>
              <a:rPr lang="en-US" dirty="0" smtClean="0"/>
              <a:t>relative to </a:t>
            </a:r>
            <a:r>
              <a:rPr lang="en-US" dirty="0"/>
              <a:t>their </a:t>
            </a:r>
            <a:r>
              <a:rPr lang="en-US" dirty="0" smtClean="0"/>
              <a:t>peers</a:t>
            </a:r>
          </a:p>
          <a:p>
            <a:r>
              <a:rPr lang="en-US" dirty="0" smtClean="0"/>
              <a:t>All </a:t>
            </a:r>
            <a:r>
              <a:rPr lang="en-US" dirty="0"/>
              <a:t>individuals in centralized networks</a:t>
            </a:r>
            <a:r>
              <a:rPr lang="en-US" dirty="0" smtClean="0"/>
              <a:t> perform </a:t>
            </a:r>
            <a:r>
              <a:rPr lang="en-US" dirty="0"/>
              <a:t>poorly relative to individuals in decentralized networks</a:t>
            </a:r>
          </a:p>
        </p:txBody>
      </p:sp>
      <p:pic>
        <p:nvPicPr>
          <p:cNvPr id="10" name="Picture 9" descr="rndfnd_MaxMaxC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smtClean="0"/>
              <a:t>For Individual Performance:</a:t>
            </a:r>
            <a:br>
              <a:rPr lang="en-US" sz="2400" smtClean="0"/>
            </a:br>
            <a:r>
              <a:rPr lang="en-US" sz="2400" smtClean="0"/>
              <a:t>Clustering and Constraint = Bad</a:t>
            </a:r>
            <a:br>
              <a:rPr lang="en-US" sz="2400" smtClean="0"/>
            </a:br>
            <a:r>
              <a:rPr lang="en-US" sz="2400" smtClean="0"/>
              <a:t>Betweeness and Closeness = Good</a:t>
            </a:r>
            <a:endParaRPr lang="en-US" sz="2800" smtClean="0"/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>
          <a:xfrm>
            <a:off x="6172200" y="1295400"/>
            <a:ext cx="2514600" cy="5029200"/>
          </a:xfrm>
        </p:spPr>
        <p:txBody>
          <a:bodyPr/>
          <a:lstStyle/>
          <a:p>
            <a:r>
              <a:rPr lang="en-US" sz="1600" dirty="0" smtClean="0"/>
              <a:t>All graph features highly correlated</a:t>
            </a:r>
          </a:p>
          <a:p>
            <a:endParaRPr lang="en-US" sz="1600" dirty="0" smtClean="0"/>
          </a:p>
          <a:p>
            <a:r>
              <a:rPr lang="en-US" sz="1600" dirty="0" smtClean="0"/>
              <a:t>Each feature fit separately with multi-level model</a:t>
            </a:r>
          </a:p>
          <a:p>
            <a:endParaRPr lang="en-US" sz="1600" dirty="0" smtClean="0"/>
          </a:p>
          <a:p>
            <a:r>
              <a:rPr lang="en-US" sz="1600" dirty="0" smtClean="0"/>
              <a:t>Black line is overall fit</a:t>
            </a:r>
          </a:p>
          <a:p>
            <a:r>
              <a:rPr lang="en-US" sz="1600" dirty="0" smtClean="0"/>
              <a:t>Colored lines are  best fits for each network topology</a:t>
            </a:r>
          </a:p>
          <a:p>
            <a:endParaRPr lang="en-US" sz="1600" dirty="0" smtClean="0"/>
          </a:p>
          <a:p>
            <a:r>
              <a:rPr lang="en-US" sz="1600" dirty="0" smtClean="0"/>
              <a:t>Effects of structural position vary with network, except for closeness</a:t>
            </a:r>
          </a:p>
        </p:txBody>
      </p:sp>
      <p:pic>
        <p:nvPicPr>
          <p:cNvPr id="8" name="Picture 7" descr="cnvg_hlm_cl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143000"/>
            <a:ext cx="2667000" cy="2667000"/>
          </a:xfrm>
          <a:prstGeom prst="rect">
            <a:avLst/>
          </a:prstGeom>
        </p:spPr>
      </p:pic>
      <p:pic>
        <p:nvPicPr>
          <p:cNvPr id="9" name="Picture 8" descr="cnvg_hlm_n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1800" y="1143000"/>
            <a:ext cx="2667000" cy="2667000"/>
          </a:xfrm>
          <a:prstGeom prst="rect">
            <a:avLst/>
          </a:prstGeom>
        </p:spPr>
      </p:pic>
      <p:pic>
        <p:nvPicPr>
          <p:cNvPr id="10" name="Picture 9" descr="cnvg_hlm_bt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1000" y="3733800"/>
            <a:ext cx="2667000" cy="2667000"/>
          </a:xfrm>
          <a:prstGeom prst="rect">
            <a:avLst/>
          </a:prstGeom>
        </p:spPr>
      </p:pic>
      <p:pic>
        <p:nvPicPr>
          <p:cNvPr id="11" name="Picture 10" descr="cnvg_hlm_c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971800" y="3733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Strategy are Players Using?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79799"/>
            <a:ext cx="8001000" cy="5105400"/>
          </a:xfrm>
        </p:spPr>
        <p:txBody>
          <a:bodyPr/>
          <a:lstStyle/>
          <a:p>
            <a:r>
              <a:rPr lang="en-US" sz="2800" dirty="0" smtClean="0"/>
              <a:t>Players have information about </a:t>
            </a:r>
          </a:p>
          <a:p>
            <a:pPr lvl="1"/>
            <a:r>
              <a:rPr lang="en-US" sz="2400" dirty="0" smtClean="0"/>
              <a:t>Their own past locations and scores</a:t>
            </a:r>
          </a:p>
          <a:p>
            <a:pPr lvl="1"/>
            <a:r>
              <a:rPr lang="en-US" sz="2400" dirty="0" smtClean="0"/>
              <a:t>Their neighbors’ past locations and scores</a:t>
            </a:r>
          </a:p>
          <a:p>
            <a:r>
              <a:rPr lang="en-US" sz="2800" dirty="0" smtClean="0"/>
              <a:t>Players can therefore choose between</a:t>
            </a:r>
          </a:p>
          <a:p>
            <a:pPr lvl="1"/>
            <a:r>
              <a:rPr lang="en-US" sz="2400" dirty="0" smtClean="0"/>
              <a:t>Copying a past location and score (exploit)</a:t>
            </a:r>
          </a:p>
          <a:p>
            <a:pPr lvl="1"/>
            <a:r>
              <a:rPr lang="en-US" sz="2400" dirty="0" smtClean="0"/>
              <a:t>Exploring more or less locally</a:t>
            </a:r>
            <a:endParaRPr lang="en-US" dirty="0" smtClean="0"/>
          </a:p>
          <a:p>
            <a:r>
              <a:rPr lang="en-US" sz="2800" dirty="0" smtClean="0"/>
              <a:t>How does this choice depend on</a:t>
            </a:r>
          </a:p>
          <a:p>
            <a:pPr lvl="1"/>
            <a:r>
              <a:rPr lang="en-US" sz="2400" dirty="0" smtClean="0"/>
              <a:t>Time elapsed?</a:t>
            </a:r>
          </a:p>
          <a:p>
            <a:pPr lvl="1"/>
            <a:r>
              <a:rPr lang="en-US" sz="2400" dirty="0" smtClean="0"/>
              <a:t>Highest score witnessed?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Depends on Overall Success and Time Elapsed</a:t>
            </a:r>
          </a:p>
        </p:txBody>
      </p:sp>
      <p:pic>
        <p:nvPicPr>
          <p:cNvPr id="4" name="Picture 3" descr="distXgphXrndXf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1800" y="1358900"/>
            <a:ext cx="82550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Strategy Doesn’t Depend Significantly on Network or Position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856162" cy="4525963"/>
          </a:xfrm>
        </p:spPr>
        <p:txBody>
          <a:bodyPr/>
          <a:lstStyle/>
          <a:p>
            <a:r>
              <a:rPr lang="en-US" dirty="0" smtClean="0"/>
              <a:t>Players are unaware of structure of graph or position in graph</a:t>
            </a:r>
          </a:p>
          <a:p>
            <a:endParaRPr lang="en-US" dirty="0" smtClean="0"/>
          </a:p>
          <a:p>
            <a:r>
              <a:rPr lang="en-US" dirty="0" smtClean="0"/>
              <a:t>Therefore no explicit adaptation of strategy to graph or position</a:t>
            </a:r>
            <a:endParaRPr lang="en-US" dirty="0"/>
          </a:p>
        </p:txBody>
      </p:sp>
      <p:pic>
        <p:nvPicPr>
          <p:cNvPr id="15" name="Content Placeholder 14" descr="copy_premax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16924" r="-16924"/>
              <a:stretch>
                <a:fillRect/>
              </a:stretch>
            </p:blipFill>
          </mc:Choice>
          <mc:Fallback>
            <p:blipFill>
              <a:blip r:embed="rId3"/>
              <a:srcRect l="-16924" r="-16924"/>
              <a:stretch>
                <a:fillRect/>
              </a:stretch>
            </p:blipFill>
          </mc:Fallback>
        </mc:AlternateContent>
        <p:spPr>
          <a:xfrm>
            <a:off x="4495800" y="1108780"/>
            <a:ext cx="4648200" cy="5209126"/>
          </a:xfrm>
        </p:spPr>
      </p:pic>
      <p:grpSp>
        <p:nvGrpSpPr>
          <p:cNvPr id="2" name="Group 15"/>
          <p:cNvGrpSpPr/>
          <p:nvPr/>
        </p:nvGrpSpPr>
        <p:grpSpPr>
          <a:xfrm>
            <a:off x="4562475" y="1416050"/>
            <a:ext cx="571500" cy="4089400"/>
            <a:chOff x="4848225" y="1657350"/>
            <a:chExt cx="571500" cy="4089400"/>
          </a:xfrm>
        </p:grpSpPr>
        <p:pic>
          <p:nvPicPr>
            <p:cNvPr id="17" name="Picture 3" descr="MaxAvgBt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225" y="51752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MaxMaxBt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225" y="46037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MinAvgBt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225" y="40322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2" descr="MaxMaxClo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225" y="35179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" descr="MinAvgClu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225" y="21336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MaxVarNC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225" y="16573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MinMaxClo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48225" y="302260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MaxAvgClu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8225" y="2609850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smtClean="0"/>
              <a:t>Exploration vs. Exploitation</a:t>
            </a:r>
          </a:p>
        </p:txBody>
      </p:sp>
      <p:pic>
        <p:nvPicPr>
          <p:cNvPr id="35843" name="Picture 2" descr="dist_pts_rn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6213"/>
            <a:ext cx="91440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70577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Individually, Copying and Success are Positively Correlated</a:t>
            </a:r>
          </a:p>
        </p:txBody>
      </p:sp>
      <p:pic>
        <p:nvPicPr>
          <p:cNvPr id="4" name="Picture 3" descr="u_copyXp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11430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67292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the Group, Copying and Points are Negatively Correlated</a:t>
            </a:r>
          </a:p>
        </p:txBody>
      </p:sp>
      <p:pic>
        <p:nvPicPr>
          <p:cNvPr id="4" name="Picture 3" descr="g_copyXp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1143000"/>
            <a:ext cx="5075869" cy="507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Run a preliminary study</a:t>
            </a:r>
          </a:p>
          <a:p>
            <a:pPr lvl="1"/>
            <a:r>
              <a:rPr lang="en-US" sz="2400" dirty="0" smtClean="0"/>
              <a:t>Qualification HIT, for demographics / training</a:t>
            </a:r>
          </a:p>
          <a:p>
            <a:pPr lvl="1"/>
            <a:r>
              <a:rPr lang="en-US" sz="2400" dirty="0" smtClean="0"/>
              <a:t>Unrelated study</a:t>
            </a:r>
          </a:p>
          <a:p>
            <a:pPr lvl="1"/>
            <a:r>
              <a:rPr lang="en-US" sz="2400" dirty="0" smtClean="0"/>
              <a:t>Small, pilot experiments (4-8 players)</a:t>
            </a:r>
          </a:p>
          <a:p>
            <a:pPr lvl="2"/>
            <a:r>
              <a:rPr lang="en-US" sz="2200" dirty="0" smtClean="0"/>
              <a:t>Waiting time is not too high</a:t>
            </a:r>
          </a:p>
          <a:p>
            <a:pPr lvl="2"/>
            <a:r>
              <a:rPr lang="en-US" sz="2200" dirty="0" smtClean="0"/>
              <a:t>Less consequences if there is a bug</a:t>
            </a:r>
          </a:p>
          <a:p>
            <a:r>
              <a:rPr lang="en-US" sz="2800" dirty="0" smtClean="0"/>
              <a:t>Ask if they would like to be notified of future studies</a:t>
            </a:r>
          </a:p>
          <a:p>
            <a:pPr lvl="1"/>
            <a:r>
              <a:rPr lang="en-US" sz="2400" dirty="0" smtClean="0"/>
              <a:t>85% opt in rate for SW ‘10</a:t>
            </a:r>
          </a:p>
          <a:p>
            <a:pPr lvl="1"/>
            <a:r>
              <a:rPr lang="en-US" sz="2400" dirty="0" smtClean="0"/>
              <a:t>78% opt in rate for MW ‘11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358556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Network structure does not affect how quickly members find the best solution</a:t>
            </a:r>
          </a:p>
          <a:p>
            <a:r>
              <a:rPr lang="en-US" sz="2400" dirty="0" smtClean="0"/>
              <a:t>Network structure </a:t>
            </a:r>
            <a:r>
              <a:rPr lang="en-US" sz="2400" b="1" i="1" dirty="0" smtClean="0"/>
              <a:t>does</a:t>
            </a:r>
            <a:r>
              <a:rPr lang="en-US" sz="2400" dirty="0" smtClean="0"/>
              <a:t> affect how quickly members converge on the solution, and therefore the success of the group</a:t>
            </a:r>
          </a:p>
          <a:p>
            <a:r>
              <a:rPr lang="en-US" sz="2400" dirty="0" smtClean="0"/>
              <a:t>Position in the network affects individual success, but not as much as network as a whole</a:t>
            </a:r>
          </a:p>
          <a:p>
            <a:pPr lvl="1"/>
            <a:r>
              <a:rPr lang="en-US" dirty="0" smtClean="0"/>
              <a:t>Individuals in centralized networks perform well, relative to their peers</a:t>
            </a:r>
          </a:p>
          <a:p>
            <a:pPr lvl="1"/>
            <a:r>
              <a:rPr lang="en-US" dirty="0" smtClean="0"/>
              <a:t>All individuals in centralized networks perform poorly relative to individuals in decentralized networks</a:t>
            </a:r>
          </a:p>
          <a:p>
            <a:r>
              <a:rPr lang="en-US" dirty="0" smtClean="0"/>
              <a:t>Players may have a social dilemma</a:t>
            </a:r>
          </a:p>
          <a:p>
            <a:pPr lvl="1"/>
            <a:r>
              <a:rPr lang="en-US" dirty="0" smtClean="0"/>
              <a:t>Explore and increase benefit to group</a:t>
            </a:r>
          </a:p>
          <a:p>
            <a:pPr lvl="1"/>
            <a:r>
              <a:rPr lang="en-US" dirty="0" smtClean="0"/>
              <a:t>Exploit and increase benefit to 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53203"/>
            <a:ext cx="7772400" cy="150971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400" dirty="0" smtClean="0"/>
              <a:t>  Mason &amp; </a:t>
            </a:r>
            <a:r>
              <a:rPr lang="en-US" sz="1400" dirty="0" err="1" smtClean="0"/>
              <a:t>Suri</a:t>
            </a:r>
            <a:r>
              <a:rPr lang="en-US" sz="1400" dirty="0" smtClean="0"/>
              <a:t> (under review). </a:t>
            </a:r>
            <a:r>
              <a:rPr lang="en-US" sz="1400" b="1" dirty="0" smtClean="0"/>
              <a:t>Conducting</a:t>
            </a:r>
            <a:r>
              <a:rPr lang="en-US" sz="1400" b="1" dirty="0" smtClean="0"/>
              <a:t> behavioral </a:t>
            </a:r>
            <a:r>
              <a:rPr lang="en-US" sz="1400" b="1" dirty="0" smtClean="0"/>
              <a:t>r</a:t>
            </a:r>
            <a:r>
              <a:rPr lang="en-US" sz="1400" b="1" dirty="0" smtClean="0"/>
              <a:t>esearch </a:t>
            </a:r>
            <a:r>
              <a:rPr lang="en-US" sz="1400" b="1" dirty="0" smtClean="0"/>
              <a:t>on Amazon’s Mechanical Turk.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"/>
              </a:rPr>
              <a:t>http://ssrn.com/abstract=1691163</a:t>
            </a:r>
            <a:r>
              <a:rPr lang="en-US" sz="1400" dirty="0" smtClean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400" dirty="0" smtClean="0"/>
              <a:t>  </a:t>
            </a:r>
            <a:r>
              <a:rPr lang="en-US" sz="1400" dirty="0" err="1" smtClean="0"/>
              <a:t>Suri</a:t>
            </a:r>
            <a:r>
              <a:rPr lang="en-US" sz="1400" dirty="0" smtClean="0"/>
              <a:t> &amp; Watts (in </a:t>
            </a:r>
            <a:r>
              <a:rPr lang="en-US" sz="1400" dirty="0" smtClean="0"/>
              <a:t>preparation)</a:t>
            </a:r>
            <a:r>
              <a:rPr lang="en-US" sz="1400" dirty="0" smtClean="0"/>
              <a:t>.</a:t>
            </a:r>
            <a:r>
              <a:rPr lang="en-US" sz="1400" dirty="0" smtClean="0"/>
              <a:t> </a:t>
            </a:r>
            <a:r>
              <a:rPr lang="en-US" sz="1400" b="1" dirty="0" smtClean="0"/>
              <a:t>A study of cooperation and contagion in networked public goods experiments.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400" dirty="0" smtClean="0"/>
              <a:t>  Mason &amp; Watts (in preparation). </a:t>
            </a:r>
            <a:r>
              <a:rPr lang="en-US" sz="1400" b="1" dirty="0" smtClean="0"/>
              <a:t>Collaborative problem solving in networks.</a:t>
            </a:r>
            <a:endParaRPr lang="en-US" sz="14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Statistical Properties of Networks</a:t>
            </a:r>
          </a:p>
        </p:txBody>
      </p:sp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2838525" y="2294930"/>
          <a:ext cx="5652491" cy="41615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29605"/>
                <a:gridCol w="1130721"/>
                <a:gridCol w="1130722"/>
                <a:gridCol w="1130721"/>
                <a:gridCol w="1130722"/>
              </a:tblGrid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Clustering Coefficient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Average Path Length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Diameter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Connected Comps.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Cliques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∞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Lucida Grande" pitchFamily="-105" charset="0"/>
                        <a:cs typeface="Lucida Grande" pitchFamily="-105" charset="0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Paired Cliques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0.80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1.81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∞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Lucida Grande" pitchFamily="-105" charset="0"/>
                        <a:cs typeface="Lucida Grande" pitchFamily="-105" charset="0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Cycle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0.60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2.54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Small World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0.41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2.23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Random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Reg.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0.09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2.01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</a:tbl>
          </a:graphicData>
        </a:graphic>
      </p:graphicFrame>
      <p:sp>
        <p:nvSpPr>
          <p:cNvPr id="72808" name="Rectangle 104"/>
          <p:cNvSpPr>
            <a:spLocks/>
          </p:cNvSpPr>
          <p:nvPr/>
        </p:nvSpPr>
        <p:spPr bwMode="auto">
          <a:xfrm>
            <a:off x="741164" y="2866430"/>
            <a:ext cx="1803797" cy="167878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u="sng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All Networks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24 nodes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60 edges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regular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degree 5</a:t>
            </a:r>
          </a:p>
        </p:txBody>
      </p:sp>
      <p:sp>
        <p:nvSpPr>
          <p:cNvPr id="72809" name="Text Box 105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10A488A0-D6CA-7244-B973-36A0468F337E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62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72810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" y="5116711"/>
            <a:ext cx="2152055" cy="6965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Notifying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err="1" smtClean="0"/>
              <a:t>Mturk</a:t>
            </a:r>
            <a:r>
              <a:rPr lang="en-US" sz="2800" dirty="0" smtClean="0"/>
              <a:t> API call that sends an e-mail to workers</a:t>
            </a:r>
          </a:p>
          <a:p>
            <a:r>
              <a:rPr lang="en-US" sz="2800" dirty="0" smtClean="0"/>
              <a:t>Notify them a day early</a:t>
            </a:r>
          </a:p>
          <a:p>
            <a:r>
              <a:rPr lang="en-US" sz="2800" dirty="0" smtClean="0"/>
              <a:t>Experiments work well 11am-5pm EST</a:t>
            </a:r>
          </a:p>
          <a:p>
            <a:r>
              <a:rPr lang="en-US" sz="2800" dirty="0" smtClean="0"/>
              <a:t>If 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subjects are needed, notify 3</a:t>
            </a:r>
            <a:r>
              <a:rPr lang="en-US" sz="2800" i="1" dirty="0" smtClean="0"/>
              <a:t>n</a:t>
            </a:r>
          </a:p>
          <a:p>
            <a:pPr lvl="1"/>
            <a:r>
              <a:rPr lang="en-US" sz="2800" dirty="0" smtClean="0"/>
              <a:t>So far up to 45 players simultaneously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Workers need to start a synchronous experiment at the same time</a:t>
            </a:r>
          </a:p>
          <a:p>
            <a:r>
              <a:rPr lang="en-US" sz="2800" dirty="0" smtClean="0"/>
              <a:t>Workers show up at slightly different times</a:t>
            </a:r>
          </a:p>
          <a:p>
            <a:r>
              <a:rPr lang="en-US" sz="2800" dirty="0" smtClean="0"/>
              <a:t>Have workers wait at a page until enough arrive</a:t>
            </a:r>
          </a:p>
          <a:p>
            <a:pPr lvl="1"/>
            <a:r>
              <a:rPr lang="en-US" sz="2400" dirty="0" smtClean="0"/>
              <a:t>Show how many they are waiting for</a:t>
            </a:r>
          </a:p>
          <a:p>
            <a:pPr lvl="1"/>
            <a:r>
              <a:rPr lang="en-US" sz="2400" dirty="0" smtClean="0"/>
              <a:t>After enough arrive:</a:t>
            </a:r>
          </a:p>
          <a:p>
            <a:pPr lvl="2"/>
            <a:r>
              <a:rPr lang="en-US" sz="2200" dirty="0" smtClean="0"/>
              <a:t>Direct players to beginning of experiment</a:t>
            </a:r>
          </a:p>
          <a:p>
            <a:pPr lvl="2"/>
            <a:r>
              <a:rPr lang="en-US" sz="2200" dirty="0" smtClean="0"/>
              <a:t>Tell additional players experiment is full</a:t>
            </a:r>
          </a:p>
          <a:p>
            <a:pPr lvl="2"/>
            <a:r>
              <a:rPr lang="en-US" sz="2200" dirty="0" smtClean="0"/>
              <a:t>OR funnel extra players into another instance of the waiting room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7772400" cy="855662"/>
          </a:xfrm>
        </p:spPr>
        <p:txBody>
          <a:bodyPr/>
          <a:lstStyle/>
          <a:p>
            <a:r>
              <a:rPr lang="en-US" dirty="0" smtClean="0"/>
              <a:t>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19200"/>
            <a:ext cx="8432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person, walk-outs are rare</a:t>
            </a:r>
          </a:p>
          <a:p>
            <a:r>
              <a:rPr lang="en-US" sz="2800" dirty="0" smtClean="0"/>
              <a:t>On the web:</a:t>
            </a:r>
          </a:p>
          <a:p>
            <a:pPr lvl="1"/>
            <a:r>
              <a:rPr lang="en-US" sz="2400" dirty="0" smtClean="0"/>
              <a:t>Browsers/computers crash</a:t>
            </a:r>
          </a:p>
          <a:p>
            <a:pPr lvl="1"/>
            <a:r>
              <a:rPr lang="en-US" sz="2400" dirty="0" smtClean="0"/>
              <a:t>Internet connections go down</a:t>
            </a:r>
          </a:p>
          <a:p>
            <a:pPr lvl="1"/>
            <a:r>
              <a:rPr lang="en-US" sz="2400" dirty="0" smtClean="0"/>
              <a:t>Bosses walk in</a:t>
            </a:r>
          </a:p>
          <a:p>
            <a:r>
              <a:rPr lang="en-US" sz="2800" dirty="0" smtClean="0"/>
              <a:t>Need a timeout and a default action</a:t>
            </a:r>
          </a:p>
          <a:p>
            <a:pPr lvl="1"/>
            <a:r>
              <a:rPr lang="en-US" sz="2400" dirty="0" smtClean="0"/>
              <a:t>Discard experiments with &lt; 90% human actions</a:t>
            </a:r>
          </a:p>
          <a:p>
            <a:pPr lvl="2"/>
            <a:r>
              <a:rPr lang="en-US" sz="2000" dirty="0" smtClean="0"/>
              <a:t>SW ‘10 discarded 21 of 94 experiments with 20-24 people</a:t>
            </a:r>
          </a:p>
          <a:p>
            <a:pPr lvl="1"/>
            <a:r>
              <a:rPr lang="en-US" sz="2400" dirty="0" smtClean="0"/>
              <a:t>Discard experiment where one player acted &lt; 50% of the time</a:t>
            </a:r>
          </a:p>
          <a:p>
            <a:pPr lvl="2"/>
            <a:r>
              <a:rPr lang="en-US" sz="2000" dirty="0" smtClean="0"/>
              <a:t>MW ‘11 discarded 61 of 232 experiments with 16 people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151</TotalTime>
  <Words>2353</Words>
  <Application>Microsoft Macintosh PowerPoint</Application>
  <PresentationFormat>On-screen Show (4:3)</PresentationFormat>
  <Paragraphs>380</Paragraphs>
  <Slides>62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Urban</vt:lpstr>
      <vt:lpstr>Equation</vt:lpstr>
      <vt:lpstr>Synchronous Experiments on Mechanical Turk</vt:lpstr>
      <vt:lpstr>Outline</vt:lpstr>
      <vt:lpstr>A square peg in a round hole</vt:lpstr>
      <vt:lpstr>Synchronous Experiments</vt:lpstr>
      <vt:lpstr>Key ingredients</vt:lpstr>
      <vt:lpstr>Building a Panel</vt:lpstr>
      <vt:lpstr>Notifying Workers</vt:lpstr>
      <vt:lpstr>Waiting Room</vt:lpstr>
      <vt:lpstr>Attrition</vt:lpstr>
      <vt:lpstr>The innovation</vt:lpstr>
      <vt:lpstr>Social Dilemmas in Networks </vt:lpstr>
      <vt:lpstr>Public Goods Games Over Networks</vt:lpstr>
      <vt:lpstr>Public Goods Games Over Networks: Example</vt:lpstr>
      <vt:lpstr>Experimental Parameters</vt:lpstr>
      <vt:lpstr>Slide 15</vt:lpstr>
      <vt:lpstr>Mechanical Turk vs. Lab </vt:lpstr>
      <vt:lpstr>Slide 17</vt:lpstr>
      <vt:lpstr>Effects of Topology on Contribution</vt:lpstr>
      <vt:lpstr>Enhancing Contribution </vt:lpstr>
      <vt:lpstr>Slide 20</vt:lpstr>
      <vt:lpstr>Effect of Seed Nodes</vt:lpstr>
      <vt:lpstr>Effect of Seeds on Overall Contribution</vt:lpstr>
      <vt:lpstr>The extension</vt:lpstr>
      <vt:lpstr>Collective Problem Solving</vt:lpstr>
      <vt:lpstr>Exploration vs. Exploitation </vt:lpstr>
      <vt:lpstr>Overview</vt:lpstr>
      <vt:lpstr>WildCat Wells</vt:lpstr>
      <vt:lpstr>Slide 28</vt:lpstr>
      <vt:lpstr>Slide 29</vt:lpstr>
      <vt:lpstr>Slide 30</vt:lpstr>
      <vt:lpstr>Slide 31</vt:lpstr>
      <vt:lpstr>Slide 32</vt:lpstr>
      <vt:lpstr>Payoff Functions</vt:lpstr>
      <vt:lpstr>Constructing Communication Networks</vt:lpstr>
      <vt:lpstr>Features</vt:lpstr>
      <vt:lpstr>Communication Networks</vt:lpstr>
      <vt:lpstr>Experiments</vt:lpstr>
      <vt:lpstr>Key Results</vt:lpstr>
      <vt:lpstr>Finding &amp; converging on peak</vt:lpstr>
      <vt:lpstr>Network Structure Doesn’t Affect Whether or When the Maximum is Found</vt:lpstr>
      <vt:lpstr>Networks Affect Convergence Time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Diffusion of Best Solution</vt:lpstr>
      <vt:lpstr>Networks Affect Convergence Time</vt:lpstr>
      <vt:lpstr>Individual Performance Is Combination of  Individual Position and Collective Performance</vt:lpstr>
      <vt:lpstr>For Individual Performance: Clustering and Constraint = Bad Betweeness and Closeness = Good</vt:lpstr>
      <vt:lpstr>What Strategy are Players Using?</vt:lpstr>
      <vt:lpstr>Strategy Depends on Overall Success and Time Elapsed</vt:lpstr>
      <vt:lpstr>Strategy Doesn’t Depend Significantly on Network or Position</vt:lpstr>
      <vt:lpstr>Exploration vs. Exploitation</vt:lpstr>
      <vt:lpstr>Individually, Copying and Success are Positively Correlated</vt:lpstr>
      <vt:lpstr>For the Group, Copying and Points are Negatively Correlated</vt:lpstr>
      <vt:lpstr>Conclusions</vt:lpstr>
      <vt:lpstr>Thank you!</vt:lpstr>
      <vt:lpstr>Statistical Properties of Networks</vt:lpstr>
    </vt:vector>
  </TitlesOfParts>
  <Company>Yahoo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Synchronous Experiments on Mechanical Turk</dc:title>
  <dc:creator>Winter Mason</dc:creator>
  <cp:lastModifiedBy>Winter Mason</cp:lastModifiedBy>
  <cp:revision>23</cp:revision>
  <dcterms:created xsi:type="dcterms:W3CDTF">2010-12-08T22:37:12Z</dcterms:created>
  <dcterms:modified xsi:type="dcterms:W3CDTF">2010-12-08T22:39:25Z</dcterms:modified>
</cp:coreProperties>
</file>